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9" r:id="rId11"/>
    <p:sldId id="278" r:id="rId12"/>
    <p:sldId id="257" r:id="rId13"/>
    <p:sldId id="256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7" r:id="rId23"/>
    <p:sldId id="268" r:id="rId24"/>
    <p:sldId id="26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63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11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75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39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3127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66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8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2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55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7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3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21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2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7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78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D9B19-45B7-4B0D-A003-70403522AB51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42256B-F7D2-45C6-BD44-3D0180B20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9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 чего все начиналось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167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Школьный конкурс учебно-исследовательских работ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" y="1930400"/>
            <a:ext cx="2745406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40" y="2326105"/>
            <a:ext cx="3205486" cy="4531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29" y="1930400"/>
            <a:ext cx="2989896" cy="4227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812" t="-3275" r="107812" b="54620"/>
          <a:stretch/>
        </p:blipFill>
        <p:spPr>
          <a:xfrm>
            <a:off x="6096000" y="0"/>
            <a:ext cx="2425390" cy="1668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3"/>
          <a:stretch/>
        </p:blipFill>
        <p:spPr>
          <a:xfrm>
            <a:off x="10613305" y="25851"/>
            <a:ext cx="1229937" cy="858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b="52047"/>
          <a:stretch/>
        </p:blipFill>
        <p:spPr>
          <a:xfrm>
            <a:off x="10978224" y="1131453"/>
            <a:ext cx="998185" cy="712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3"/>
          <a:stretch/>
        </p:blipFill>
        <p:spPr>
          <a:xfrm>
            <a:off x="10504428" y="2065204"/>
            <a:ext cx="1224468" cy="8341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4"/>
          <a:stretch/>
        </p:blipFill>
        <p:spPr>
          <a:xfrm>
            <a:off x="10622748" y="3098349"/>
            <a:ext cx="1353661" cy="9669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0"/>
          <a:stretch/>
        </p:blipFill>
        <p:spPr>
          <a:xfrm>
            <a:off x="10244466" y="4264276"/>
            <a:ext cx="1206190" cy="773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6015" b="53918"/>
          <a:stretch/>
        </p:blipFill>
        <p:spPr>
          <a:xfrm>
            <a:off x="10504428" y="5319696"/>
            <a:ext cx="1426199" cy="10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7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/>
              <a:t>Успешное участие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3" y="1390567"/>
            <a:ext cx="688690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49" y="3197972"/>
            <a:ext cx="5554751" cy="31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8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527222"/>
            <a:ext cx="7766936" cy="1565189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исследования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учитель математики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МБОУ «</a:t>
            </a:r>
            <a:r>
              <a:rPr lang="ru-RU" b="1" dirty="0" err="1" smtClean="0">
                <a:solidFill>
                  <a:schemeClr val="tx1"/>
                </a:solidFill>
              </a:rPr>
              <a:t>Добрянская</a:t>
            </a:r>
            <a:r>
              <a:rPr lang="ru-RU" b="1" dirty="0" smtClean="0">
                <a:solidFill>
                  <a:schemeClr val="tx1"/>
                </a:solidFill>
              </a:rPr>
              <a:t> ООШ № 2»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Макурина И.В.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53" y="2434538"/>
            <a:ext cx="3669957" cy="24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748" y="180318"/>
            <a:ext cx="7766936" cy="164630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Что такое план?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5748" y="2222034"/>
            <a:ext cx="7766936" cy="3272604"/>
          </a:xfrm>
        </p:spPr>
        <p:txBody>
          <a:bodyPr>
            <a:normAutofit fontScale="92500"/>
          </a:bodyPr>
          <a:lstStyle/>
          <a:p>
            <a:pPr algn="l"/>
            <a:r>
              <a:rPr lang="ru-RU" sz="4300" b="1" i="1" dirty="0">
                <a:solidFill>
                  <a:schemeClr val="tx1"/>
                </a:solidFill>
              </a:rPr>
              <a:t>План </a:t>
            </a:r>
            <a:r>
              <a:rPr lang="ru-RU" sz="4300" b="1" dirty="0">
                <a:solidFill>
                  <a:schemeClr val="tx1"/>
                </a:solidFill>
              </a:rPr>
              <a:t>- это краткая программа какого-нибудь изложения; тематически записанные коротко сформулированные мысли-заголовки.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588" y="5029458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Что такое исследование?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578" y="2012308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/>
              <a:t>Исследование – </a:t>
            </a:r>
            <a:r>
              <a:rPr lang="ru-RU" sz="4000" b="1" dirty="0"/>
              <a:t>научный </a:t>
            </a:r>
            <a:r>
              <a:rPr lang="ru-RU" sz="4000" b="1" dirty="0" smtClean="0"/>
              <a:t>труд</a:t>
            </a:r>
          </a:p>
          <a:p>
            <a:pPr marL="0" indent="0" algn="r">
              <a:buNone/>
            </a:pPr>
            <a:r>
              <a:rPr lang="ru-RU" sz="2400" dirty="0" smtClean="0"/>
              <a:t>Словарь русского языка </a:t>
            </a:r>
          </a:p>
          <a:p>
            <a:pPr marL="0" indent="0" algn="r">
              <a:buNone/>
            </a:pPr>
            <a:r>
              <a:rPr lang="ru-RU" sz="2400" dirty="0" smtClean="0"/>
              <a:t>С.И. Ожегова, 1963 г.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355" y="3313173"/>
            <a:ext cx="1544337" cy="1728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113" y="4177540"/>
            <a:ext cx="1580996" cy="22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Программа исследовательского практикума «Шаги»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подпрограммы: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сформировать УУД планирования индивидуальной и групповой исследовательской деятельности ученика.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учащихся с основами планирования (планирование режима дня, мероприятия, урока и т.д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составлять планы;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систематически использовать приемы планирования при работе как в группе, так и самостоятельно.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60" y="5001979"/>
            <a:ext cx="1334015" cy="18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Предполагаемые результаты деятельности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844329"/>
            <a:ext cx="8596668" cy="388077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Знание видов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планов</a:t>
            </a:r>
          </a:p>
          <a:p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составлять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</a:p>
          <a:p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Защита плана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Критерии оценки (УУД)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56691"/>
            <a:ext cx="8596668" cy="388077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92D050"/>
                </a:solidFill>
              </a:rPr>
              <a:t>Коммуникативные</a:t>
            </a:r>
            <a:r>
              <a:rPr lang="ru-RU" sz="2400" b="1" dirty="0">
                <a:solidFill>
                  <a:srgbClr val="92D050"/>
                </a:solidFill>
              </a:rPr>
              <a:t>:</a:t>
            </a:r>
            <a:r>
              <a:rPr lang="ru-RU" sz="2400" dirty="0"/>
              <a:t> умение общаться, взаимодействовать с людьми, умение вести диалог, формулировать свою позицию, умение аргументированно отстаивать свою точку зрения, адекватно понимать собеседника, читательские умения</a:t>
            </a:r>
          </a:p>
          <a:p>
            <a:r>
              <a:rPr lang="ru-RU" sz="2400" b="1" dirty="0" smtClean="0">
                <a:solidFill>
                  <a:srgbClr val="92D050"/>
                </a:solidFill>
              </a:rPr>
              <a:t>Познавательные</a:t>
            </a:r>
            <a:r>
              <a:rPr lang="ru-RU" sz="2400" b="1" dirty="0">
                <a:solidFill>
                  <a:srgbClr val="92D050"/>
                </a:solidFill>
              </a:rPr>
              <a:t>:</a:t>
            </a:r>
            <a:r>
              <a:rPr lang="ru-RU" sz="2400" dirty="0"/>
              <a:t> умение результативно мыслить, извлекать информацию, делать выводы, определяя вид плана, умение логически обосновывать свои выводы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422" y="4168346"/>
            <a:ext cx="3170138" cy="25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Этапы написания исследовательской </a:t>
            </a:r>
            <a:r>
              <a:rPr lang="ru-RU" sz="4000" b="1" dirty="0" smtClean="0"/>
              <a:t>работы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042983"/>
            <a:ext cx="8596668" cy="420953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1. </a:t>
            </a:r>
            <a:r>
              <a:rPr lang="ru-RU" sz="2200" b="1" dirty="0">
                <a:solidFill>
                  <a:schemeClr val="tx1"/>
                </a:solidFill>
              </a:rPr>
              <a:t>Определяется тема исследования.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2</a:t>
            </a:r>
            <a:r>
              <a:rPr lang="ru-RU" sz="2200" b="1" dirty="0">
                <a:solidFill>
                  <a:schemeClr val="tx1"/>
                </a:solidFill>
              </a:rPr>
              <a:t>. Выявляется, насколько данная тема обеспечена источниками и литературой, и какие аспекты данной темы ещё не изучены.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3</a:t>
            </a:r>
            <a:r>
              <a:rPr lang="ru-RU" sz="2200" b="1" dirty="0">
                <a:solidFill>
                  <a:schemeClr val="tx1"/>
                </a:solidFill>
              </a:rPr>
              <a:t>. Формулируется цель и задачи исследования. </a:t>
            </a:r>
          </a:p>
          <a:p>
            <a:r>
              <a:rPr lang="ru-RU" sz="2200" b="1" dirty="0" smtClean="0">
                <a:solidFill>
                  <a:srgbClr val="92D050"/>
                </a:solidFill>
              </a:rPr>
              <a:t>4</a:t>
            </a:r>
            <a:r>
              <a:rPr lang="ru-RU" sz="2200" b="1" dirty="0">
                <a:solidFill>
                  <a:srgbClr val="92D050"/>
                </a:solidFill>
              </a:rPr>
              <a:t>. Составляется рабочий план исследовательской </a:t>
            </a:r>
            <a:r>
              <a:rPr lang="ru-RU" sz="2200" b="1" dirty="0" smtClean="0">
                <a:solidFill>
                  <a:srgbClr val="92D050"/>
                </a:solidFill>
              </a:rPr>
              <a:t>работы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5</a:t>
            </a:r>
            <a:r>
              <a:rPr lang="ru-RU" sz="2200" b="1" dirty="0">
                <a:solidFill>
                  <a:schemeClr val="tx1"/>
                </a:solidFill>
              </a:rPr>
              <a:t>. Работа с литературой и источниками.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r>
              <a:rPr lang="ru-RU" sz="2200" b="1" dirty="0" smtClean="0">
                <a:solidFill>
                  <a:schemeClr val="tx1"/>
                </a:solidFill>
              </a:rPr>
              <a:t>6. </a:t>
            </a:r>
            <a:r>
              <a:rPr lang="ru-RU" sz="2200" b="1" dirty="0">
                <a:solidFill>
                  <a:schemeClr val="tx1"/>
                </a:solidFill>
              </a:rPr>
              <a:t>Написание чернового текста работы.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7</a:t>
            </a:r>
            <a:r>
              <a:rPr lang="ru-RU" sz="2200" b="1" dirty="0">
                <a:solidFill>
                  <a:schemeClr val="tx1"/>
                </a:solidFill>
              </a:rPr>
              <a:t>. Окончательное оформление структуры работы.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8</a:t>
            </a:r>
            <a:r>
              <a:rPr lang="ru-RU" sz="2200" b="1" dirty="0">
                <a:solidFill>
                  <a:schemeClr val="tx1"/>
                </a:solidFill>
              </a:rPr>
              <a:t>. Формулировка темы работы, исходя из получившегося исследования. 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9. Написание </a:t>
            </a:r>
            <a:r>
              <a:rPr lang="ru-RU" sz="2200" b="1" dirty="0">
                <a:solidFill>
                  <a:schemeClr val="tx1"/>
                </a:solidFill>
              </a:rPr>
              <a:t>окончательного текста исследования.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Рабочий план исследования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fontAlgn="base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Составляя план, исследователь определяет круг вопросов, на которые он должен ответить, чтобы достигнуть поставленной цели.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желанию можно разбить работу на главы (не более 3). Глава может быть разделена на параграфы (не более 3-4). Название глав и параграфов должно быть чётко сформулировано.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500" y="4284647"/>
            <a:ext cx="346282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Ночь в музее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2" y="1953377"/>
            <a:ext cx="4990542" cy="37429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1930400"/>
            <a:ext cx="5021179" cy="376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4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2D050"/>
                </a:solidFill>
              </a:rPr>
              <a:t>План может быть составлен по следующей схеме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860805"/>
            <a:ext cx="8596668" cy="260088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Этапы</a:t>
            </a:r>
            <a:endParaRPr lang="ru-RU" sz="3200" b="1" dirty="0">
              <a:solidFill>
                <a:schemeClr val="tx1"/>
              </a:solidFill>
            </a:endParaRPr>
          </a:p>
          <a:p>
            <a:r>
              <a:rPr lang="ru-RU" sz="3200" b="1" dirty="0">
                <a:solidFill>
                  <a:schemeClr val="tx1"/>
                </a:solidFill>
              </a:rPr>
              <a:t> Формы и методы работы</a:t>
            </a:r>
          </a:p>
          <a:p>
            <a:r>
              <a:rPr lang="ru-RU" sz="3200" b="1" dirty="0">
                <a:solidFill>
                  <a:schemeClr val="tx1"/>
                </a:solidFill>
              </a:rPr>
              <a:t> Срок исполнения</a:t>
            </a:r>
          </a:p>
          <a:p>
            <a:r>
              <a:rPr lang="ru-RU" sz="3200" b="1" dirty="0">
                <a:solidFill>
                  <a:schemeClr val="tx1"/>
                </a:solidFill>
              </a:rPr>
              <a:t> Отметка руководителя о выполнении</a:t>
            </a:r>
          </a:p>
        </p:txBody>
      </p:sp>
    </p:spTree>
    <p:extLst>
      <p:ext uri="{BB962C8B-B14F-4D97-AF65-F5344CB8AC3E}">
        <p14:creationId xmlns:p14="http://schemas.microsoft.com/office/powerpoint/2010/main" val="25089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Список возможных форм и методов работы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56687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изучить </a:t>
            </a:r>
            <a:r>
              <a:rPr lang="ru-RU" sz="2200" b="1" dirty="0">
                <a:solidFill>
                  <a:schemeClr val="tx1"/>
                </a:solidFill>
              </a:rPr>
              <a:t>литературу о том, что исследуешь;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посмотреть </a:t>
            </a:r>
            <a:r>
              <a:rPr lang="ru-RU" sz="2200" b="1" dirty="0">
                <a:solidFill>
                  <a:schemeClr val="tx1"/>
                </a:solidFill>
              </a:rPr>
              <a:t>кино- и телефильмы по этой проблеме;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обратиться </a:t>
            </a:r>
            <a:r>
              <a:rPr lang="ru-RU" sz="2200" b="1" dirty="0">
                <a:solidFill>
                  <a:schemeClr val="tx1"/>
                </a:solidFill>
              </a:rPr>
              <a:t>к интернет;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изучить </a:t>
            </a:r>
            <a:r>
              <a:rPr lang="ru-RU" sz="2200" b="1" dirty="0">
                <a:solidFill>
                  <a:schemeClr val="tx1"/>
                </a:solidFill>
              </a:rPr>
              <a:t>документальные источники в архивах, музеях;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провести </a:t>
            </a:r>
            <a:r>
              <a:rPr lang="ru-RU" sz="2200" b="1" dirty="0">
                <a:solidFill>
                  <a:schemeClr val="tx1"/>
                </a:solidFill>
              </a:rPr>
              <a:t>опрос населения;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организовать </a:t>
            </a:r>
            <a:r>
              <a:rPr lang="ru-RU" sz="2200" b="1" dirty="0">
                <a:solidFill>
                  <a:schemeClr val="tx1"/>
                </a:solidFill>
              </a:rPr>
              <a:t>переписку;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понаблюдать</a:t>
            </a:r>
            <a:r>
              <a:rPr lang="ru-RU" sz="2200" b="1" dirty="0">
                <a:solidFill>
                  <a:schemeClr val="tx1"/>
                </a:solidFill>
              </a:rPr>
              <a:t>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провести </a:t>
            </a:r>
            <a:r>
              <a:rPr lang="ru-RU" sz="2200" b="1" dirty="0">
                <a:solidFill>
                  <a:schemeClr val="tx1"/>
                </a:solidFill>
              </a:rPr>
              <a:t>эксперимент (реконструкцию);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провести </a:t>
            </a:r>
            <a:r>
              <a:rPr lang="ru-RU" sz="2200" b="1" dirty="0">
                <a:solidFill>
                  <a:schemeClr val="tx1"/>
                </a:solidFill>
              </a:rPr>
              <a:t>сбор полевого материала;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подвести </a:t>
            </a:r>
            <a:r>
              <a:rPr lang="ru-RU" sz="2200" b="1" dirty="0">
                <a:solidFill>
                  <a:schemeClr val="tx1"/>
                </a:solidFill>
              </a:rPr>
              <a:t>итоги (сделать выводы и умозаключение) и подготовиться к защите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37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92D050"/>
                </a:solidFill>
              </a:rPr>
              <a:t>Мое генеалогическое древо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0334" y="1548714"/>
            <a:ext cx="3833104" cy="49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66" r="12877"/>
          <a:stretch/>
        </p:blipFill>
        <p:spPr>
          <a:xfrm>
            <a:off x="1293573" y="395416"/>
            <a:ext cx="7454162" cy="564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259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Источники информации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План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ru-RU" b="1" dirty="0"/>
              <a:t>  </a:t>
            </a:r>
            <a:r>
              <a:rPr lang="ru-RU" b="1" dirty="0">
                <a:solidFill>
                  <a:srgbClr val="0070C0"/>
                </a:solidFill>
              </a:rPr>
              <a:t>http://ru.wikipedia.org/wiki/%CF%EB%E0%ED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План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ru-RU" b="1" dirty="0"/>
              <a:t>  </a:t>
            </a:r>
            <a:r>
              <a:rPr lang="ru-RU" b="1" dirty="0">
                <a:solidFill>
                  <a:srgbClr val="0070C0"/>
                </a:solidFill>
              </a:rPr>
              <a:t>http://dic.academic.ru/dic.nsf/enc3p/235190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Что </a:t>
            </a:r>
            <a:r>
              <a:rPr lang="ru-RU" b="1" dirty="0">
                <a:solidFill>
                  <a:schemeClr val="tx1"/>
                </a:solidFill>
              </a:rPr>
              <a:t>такое план?  </a:t>
            </a:r>
            <a:r>
              <a:rPr lang="ru-RU" b="1" dirty="0">
                <a:solidFill>
                  <a:srgbClr val="0070C0"/>
                </a:solidFill>
              </a:rPr>
              <a:t>http://aniramio.ru/chto-takoe-plan/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Что </a:t>
            </a:r>
            <a:r>
              <a:rPr lang="ru-RU" b="1" dirty="0">
                <a:solidFill>
                  <a:schemeClr val="tx1"/>
                </a:solidFill>
              </a:rPr>
              <a:t>такое план? Виды планов: простой, сложный, тезисный. </a:t>
            </a:r>
            <a:r>
              <a:rPr lang="ru-RU" b="1" dirty="0">
                <a:solidFill>
                  <a:srgbClr val="0070C0"/>
                </a:solidFill>
              </a:rPr>
              <a:t>http://velikayakultura.ru/russkiy-yazyk/chto-takoe-plan-teksta-vidyi-planov-prostoy-slozhnyiy-tezisnyiy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3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/>
              <a:t>Ночь в музее</a:t>
            </a:r>
            <a:endParaRPr lang="ru-RU" sz="6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2" y="1791620"/>
            <a:ext cx="5175249" cy="38814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78" y="2975810"/>
            <a:ext cx="4748463" cy="35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0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Ночь в музее</a:t>
            </a:r>
            <a:endParaRPr lang="ru-RU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3" y="1631198"/>
            <a:ext cx="6209742" cy="4657307"/>
          </a:xfrm>
        </p:spPr>
      </p:pic>
    </p:spTree>
    <p:extLst>
      <p:ext uri="{BB962C8B-B14F-4D97-AF65-F5344CB8AC3E}">
        <p14:creationId xmlns:p14="http://schemas.microsoft.com/office/powerpoint/2010/main" val="123610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/>
              <a:t>Туристический слет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6" y="1647241"/>
            <a:ext cx="6224041" cy="4672594"/>
          </a:xfrm>
        </p:spPr>
      </p:pic>
    </p:spTree>
    <p:extLst>
      <p:ext uri="{BB962C8B-B14F-4D97-AF65-F5344CB8AC3E}">
        <p14:creationId xmlns:p14="http://schemas.microsoft.com/office/powerpoint/2010/main" val="40774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Школьный конкурс снежных скульптур</a:t>
            </a:r>
            <a:endParaRPr lang="ru-RU" sz="4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12" y="2754146"/>
            <a:ext cx="688690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t="7880" r="28661"/>
          <a:stretch/>
        </p:blipFill>
        <p:spPr>
          <a:xfrm>
            <a:off x="6545179" y="1720526"/>
            <a:ext cx="4026568" cy="38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4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90C226"/>
                </a:solidFill>
              </a:rPr>
              <a:t>Школьный конкурс снежных скульптур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38" y="1930400"/>
            <a:ext cx="8092764" cy="4561054"/>
          </a:xfrm>
        </p:spPr>
      </p:pic>
    </p:spTree>
    <p:extLst>
      <p:ext uri="{BB962C8B-B14F-4D97-AF65-F5344CB8AC3E}">
        <p14:creationId xmlns:p14="http://schemas.microsoft.com/office/powerpoint/2010/main" val="3698543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Сайт образование </a:t>
            </a:r>
            <a:r>
              <a:rPr lang="en-US" sz="4400" b="1" dirty="0" smtClean="0"/>
              <a:t>wed 2.0</a:t>
            </a:r>
            <a:endParaRPr lang="ru-RU" sz="4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45" y="1270000"/>
            <a:ext cx="3738811" cy="5290890"/>
          </a:xfrm>
        </p:spPr>
      </p:pic>
    </p:spTree>
    <p:extLst>
      <p:ext uri="{BB962C8B-B14F-4D97-AF65-F5344CB8AC3E}">
        <p14:creationId xmlns:p14="http://schemas.microsoft.com/office/powerpoint/2010/main" val="1315429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err="1" smtClean="0"/>
              <a:t>Сюзевские</a:t>
            </a:r>
            <a:r>
              <a:rPr lang="ru-RU" sz="4800" b="1" dirty="0" smtClean="0"/>
              <a:t> чтения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r="16158"/>
          <a:stretch/>
        </p:blipFill>
        <p:spPr>
          <a:xfrm rot="5400000">
            <a:off x="7459954" y="1043115"/>
            <a:ext cx="5582656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1" y="1930400"/>
            <a:ext cx="7876077" cy="44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3232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</TotalTime>
  <Words>463</Words>
  <Application>Microsoft Office PowerPoint</Application>
  <PresentationFormat>Широкоэкранный</PresentationFormat>
  <Paragraphs>69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Грань</vt:lpstr>
      <vt:lpstr>С чего все начиналось</vt:lpstr>
      <vt:lpstr>Ночь в музее</vt:lpstr>
      <vt:lpstr>Ночь в музее</vt:lpstr>
      <vt:lpstr>Ночь в музее</vt:lpstr>
      <vt:lpstr>Туристический слет</vt:lpstr>
      <vt:lpstr>Школьный конкурс снежных скульптур</vt:lpstr>
      <vt:lpstr>Школьный конкурс снежных скульптур</vt:lpstr>
      <vt:lpstr>Сайт образование wed 2.0</vt:lpstr>
      <vt:lpstr>Сюзевские чтения</vt:lpstr>
      <vt:lpstr>Школьный конкурс учебно-исследовательских работ</vt:lpstr>
      <vt:lpstr>Успешное участие</vt:lpstr>
      <vt:lpstr>Составление плана исследования</vt:lpstr>
      <vt:lpstr>Что такое план?</vt:lpstr>
      <vt:lpstr>Что такое исследование?</vt:lpstr>
      <vt:lpstr>Программа исследовательского практикума «Шаги»</vt:lpstr>
      <vt:lpstr>Предполагаемые результаты деятельности</vt:lpstr>
      <vt:lpstr>Критерии оценки (УУД)</vt:lpstr>
      <vt:lpstr>Этапы написания исследовательской работы</vt:lpstr>
      <vt:lpstr>Рабочий план исследования</vt:lpstr>
      <vt:lpstr>План может быть составлен по следующей схеме</vt:lpstr>
      <vt:lpstr>Список возможных форм и методов работы</vt:lpstr>
      <vt:lpstr>Мое генеалогическое древо</vt:lpstr>
      <vt:lpstr>Презентация PowerPoint</vt:lpstr>
      <vt:lpstr>Источники информации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Составление плана исследования</dc:title>
  <dc:creator>Роман Макурин</dc:creator>
  <cp:lastModifiedBy>Ирина</cp:lastModifiedBy>
  <cp:revision>12</cp:revision>
  <dcterms:created xsi:type="dcterms:W3CDTF">2014-04-08T16:21:55Z</dcterms:created>
  <dcterms:modified xsi:type="dcterms:W3CDTF">2017-11-01T17:02:42Z</dcterms:modified>
</cp:coreProperties>
</file>