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4365104"/>
            <a:ext cx="4424536" cy="1752600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Исполнитель: Студентка 1 курса магистратуры группы </a:t>
            </a:r>
            <a:r>
              <a:rPr lang="en-US" dirty="0">
                <a:solidFill>
                  <a:schemeClr val="tx1"/>
                </a:solidFill>
              </a:rPr>
              <a:t>Z</a:t>
            </a:r>
            <a:r>
              <a:rPr lang="ru-RU" dirty="0">
                <a:solidFill>
                  <a:schemeClr val="tx1"/>
                </a:solidFill>
              </a:rPr>
              <a:t>М411 направления подготовки 44.04.02</a:t>
            </a:r>
          </a:p>
          <a:p>
            <a:r>
              <a:rPr lang="ru-RU" dirty="0">
                <a:solidFill>
                  <a:schemeClr val="tx1"/>
                </a:solidFill>
              </a:rPr>
              <a:t>«Психолого-педагогическое образование»,</a:t>
            </a:r>
          </a:p>
          <a:p>
            <a:r>
              <a:rPr lang="ru-RU" dirty="0">
                <a:solidFill>
                  <a:schemeClr val="tx1"/>
                </a:solidFill>
              </a:rPr>
              <a:t>магистерская программа </a:t>
            </a:r>
          </a:p>
          <a:p>
            <a:r>
              <a:rPr lang="ru-RU" dirty="0">
                <a:solidFill>
                  <a:schemeClr val="tx1"/>
                </a:solidFill>
              </a:rPr>
              <a:t>«Инновации в  начальном общем образовании»</a:t>
            </a:r>
          </a:p>
          <a:p>
            <a:r>
              <a:rPr lang="ru-RU" b="1" dirty="0">
                <a:solidFill>
                  <a:schemeClr val="tx1"/>
                </a:solidFill>
              </a:rPr>
              <a:t>Мисайлова Мария Петровна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568952" cy="3195787"/>
          </a:xfrm>
        </p:spPr>
        <p:txBody>
          <a:bodyPr>
            <a:noAutofit/>
          </a:bodyPr>
          <a:lstStyle/>
          <a:p>
            <a:r>
              <a:rPr lang="ru-RU" sz="3600" dirty="0"/>
              <a:t>Учебная деятельность  как </a:t>
            </a:r>
            <a:r>
              <a:rPr lang="ru-RU" sz="4000" dirty="0"/>
              <a:t>специфический</a:t>
            </a:r>
            <a:r>
              <a:rPr lang="ru-RU" sz="3600" dirty="0"/>
              <a:t> вид деятельности: характеристики, со­держание, структура</a:t>
            </a:r>
          </a:p>
        </p:txBody>
      </p:sp>
    </p:spTree>
    <p:extLst>
      <p:ext uri="{BB962C8B-B14F-4D97-AF65-F5344CB8AC3E}">
        <p14:creationId xmlns:p14="http://schemas.microsoft.com/office/powerpoint/2010/main" val="316994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836712"/>
            <a:ext cx="7992888" cy="388843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u="sng" dirty="0" smtClean="0">
                <a:solidFill>
                  <a:schemeClr val="bg2">
                    <a:lumMod val="25000"/>
                  </a:schemeClr>
                </a:solidFill>
              </a:rPr>
              <a:t>Учебная деятельность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определяется 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как  деятельность,  направленная  на  усвоение обобщенных  теоретических  знаний и  соответствующих  им  способов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деятельности.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b="1" u="sng" dirty="0" smtClean="0">
                <a:solidFill>
                  <a:schemeClr val="bg2">
                    <a:lumMod val="25000"/>
                  </a:schemeClr>
                </a:solidFill>
              </a:rPr>
              <a:t>Главное содержание УД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составляет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усвоение  обобщенных  способов  действий  в  сфере  научных  понятий. </a:t>
            </a:r>
            <a:endParaRPr lang="ru-RU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" indent="0">
              <a:buNone/>
            </a:pPr>
            <a:r>
              <a:rPr lang="ru-RU" sz="2800" b="1" u="sng" dirty="0" err="1" smtClean="0">
                <a:solidFill>
                  <a:schemeClr val="bg2">
                    <a:lumMod val="25000"/>
                  </a:schemeClr>
                </a:solidFill>
              </a:rPr>
              <a:t>Результатоми</a:t>
            </a:r>
            <a:r>
              <a:rPr lang="ru-RU" sz="2800" b="1" u="sng" dirty="0" smtClean="0">
                <a:solidFill>
                  <a:schemeClr val="bg2">
                    <a:lumMod val="25000"/>
                  </a:schemeClr>
                </a:solidFill>
              </a:rPr>
              <a:t> УД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является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развитие теоретического  мышления  учащихся.</a:t>
            </a:r>
          </a:p>
        </p:txBody>
      </p:sp>
    </p:spTree>
    <p:extLst>
      <p:ext uri="{BB962C8B-B14F-4D97-AF65-F5344CB8AC3E}">
        <p14:creationId xmlns:p14="http://schemas.microsoft.com/office/powerpoint/2010/main" val="1316651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620688"/>
            <a:ext cx="7704856" cy="5472607"/>
          </a:xfrm>
        </p:spPr>
        <p:txBody>
          <a:bodyPr>
            <a:normAutofit/>
          </a:bodyPr>
          <a:lstStyle/>
          <a:p>
            <a:r>
              <a:rPr lang="ru-RU" sz="3200" b="1" i="1" u="sng" dirty="0"/>
              <a:t>Предмет учебной деятельности</a:t>
            </a:r>
            <a:r>
              <a:rPr lang="ru-RU" dirty="0"/>
              <a:t>– усвоение знаний, овладение обобщенными способами действий, обработка приемов действий, программирование, алгоритмизация материала, все это в итоге развивает ученика и составляет содержание его учебной деятельности.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924944"/>
            <a:ext cx="4993008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7428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/>
              <a:t>Средства учебной деятельности, </a:t>
            </a:r>
            <a:r>
              <a:rPr lang="ru-RU" sz="2400" dirty="0"/>
              <a:t>т.е. то, с помощью чего она осуществляется, это</a:t>
            </a:r>
            <a:r>
              <a:rPr lang="ru-RU" sz="2400" dirty="0" smtClean="0"/>
              <a:t>:</a:t>
            </a:r>
          </a:p>
          <a:p>
            <a:endParaRPr lang="ru-RU" sz="2400" dirty="0"/>
          </a:p>
          <a:p>
            <a:pPr marL="457200" indent="-457200">
              <a:buAutoNum type="arabicPeriod"/>
            </a:pPr>
            <a:r>
              <a:rPr lang="ru-RU" sz="2400" dirty="0" smtClean="0"/>
              <a:t>Интеллектуальная </a:t>
            </a:r>
            <a:r>
              <a:rPr lang="ru-RU" sz="2400" dirty="0"/>
              <a:t>деятельность. По </a:t>
            </a:r>
            <a:r>
              <a:rPr lang="ru-RU" sz="2400" dirty="0" smtClean="0"/>
              <a:t>С.Л. Рубинштейну</a:t>
            </a:r>
            <a:r>
              <a:rPr lang="ru-RU" sz="2400" dirty="0"/>
              <a:t>, это мыслительные операции анализа, синтеза, обобщения и т.д</a:t>
            </a:r>
            <a:r>
              <a:rPr lang="ru-RU" sz="2400" dirty="0" smtClean="0"/>
              <a:t>.;</a:t>
            </a:r>
          </a:p>
          <a:p>
            <a:endParaRPr lang="ru-RU" sz="2400" dirty="0"/>
          </a:p>
          <a:p>
            <a:r>
              <a:rPr lang="ru-RU" sz="2400" dirty="0"/>
              <a:t>2. Это знаковые, языковые (вербальные) средства, в форме которых усваивается знание, рефлексируется и воспроизводится индивидуальный опыт</a:t>
            </a:r>
            <a:r>
              <a:rPr lang="ru-RU" sz="2400" dirty="0" smtClean="0"/>
              <a:t>;</a:t>
            </a:r>
          </a:p>
          <a:p>
            <a:endParaRPr lang="ru-RU" sz="2400" dirty="0"/>
          </a:p>
          <a:p>
            <a:r>
              <a:rPr lang="ru-RU" sz="2400" dirty="0"/>
              <a:t>3. Фоновые знания, посредством включения в которые новых знаний структурируется индивидуальный опыт ученика.</a:t>
            </a:r>
          </a:p>
        </p:txBody>
      </p:sp>
    </p:spTree>
    <p:extLst>
      <p:ext uri="{BB962C8B-B14F-4D97-AF65-F5344CB8AC3E}">
        <p14:creationId xmlns:p14="http://schemas.microsoft.com/office/powerpoint/2010/main" val="450789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548680"/>
            <a:ext cx="70567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/>
              <a:t>Способами учебной деятельности </a:t>
            </a:r>
            <a:r>
              <a:rPr lang="ru-RU" sz="2800" dirty="0"/>
              <a:t>могут быть:</a:t>
            </a:r>
          </a:p>
          <a:p>
            <a:r>
              <a:rPr lang="ru-RU" sz="2800" dirty="0"/>
              <a:t>1. Репродуктивные действия,</a:t>
            </a:r>
          </a:p>
          <a:p>
            <a:r>
              <a:rPr lang="ru-RU" sz="2800" dirty="0"/>
              <a:t>2. Проблемно-творческие действия,</a:t>
            </a:r>
          </a:p>
          <a:p>
            <a:r>
              <a:rPr lang="ru-RU" sz="2800" dirty="0"/>
              <a:t>3. Исследовательские действия 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924944"/>
            <a:ext cx="3735858" cy="3735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626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548680"/>
            <a:ext cx="67687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u="sng" dirty="0"/>
              <a:t>Продукт учебной деятельности</a:t>
            </a:r>
            <a:r>
              <a:rPr lang="ru-RU" sz="3600" i="1" u="sng" dirty="0"/>
              <a:t> </a:t>
            </a:r>
            <a:r>
              <a:rPr lang="ru-RU" sz="2400" dirty="0"/>
              <a:t>– это структурированное и актуализируемое знание, лежащее в основе умения решать задачи в теории и на практике. Кроме того, продуктом также является новообразования ученика, они связываются с мотивацией и ценностными ориентациями.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30211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79512" y="548680"/>
            <a:ext cx="4536504" cy="5544616"/>
          </a:xfrm>
        </p:spPr>
        <p:txBody>
          <a:bodyPr>
            <a:noAutofit/>
          </a:bodyPr>
          <a:lstStyle/>
          <a:p>
            <a:r>
              <a:rPr lang="ru-RU" sz="2800" b="1" i="1" u="sng" dirty="0"/>
              <a:t>Результатом учебной деятельности</a:t>
            </a:r>
            <a:r>
              <a:rPr lang="ru-RU" sz="2800" dirty="0"/>
              <a:t> является поведение субъекта – это либо испытываемая им потребность продолжать эту деятельность (желания, интерес, включенность, позитивные эмоции) или нежелание продолжать ее (избегание, уклонение).</a:t>
            </a:r>
            <a:endParaRPr lang="ru-RU" sz="2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285875"/>
            <a:ext cx="3007221" cy="3007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3230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Структурные компоненты учебной деятельности: </a:t>
            </a:r>
            <a:endParaRPr lang="ru-RU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/>
              <a:t> Мотивация </a:t>
            </a:r>
            <a:r>
              <a:rPr lang="ru-RU" sz="2400" dirty="0"/>
              <a:t>учебной деятельности. Внешняя и внутренняя учебная мотивация.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/>
              <a:t> Цели </a:t>
            </a:r>
            <a:r>
              <a:rPr lang="ru-RU" sz="2400" dirty="0"/>
              <a:t>и задачи учебной деятельности. Специфика учебных целей и задач в начальной школе.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/>
              <a:t> Программа </a:t>
            </a:r>
            <a:r>
              <a:rPr lang="ru-RU" sz="2400" dirty="0"/>
              <a:t>учебной деятельности: компонентный состав, способы выполнения действий, их последовательность.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/>
              <a:t> Информационная </a:t>
            </a:r>
            <a:r>
              <a:rPr lang="ru-RU" sz="2400" dirty="0"/>
              <a:t>основа учебной деятельности.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/>
              <a:t> Принятие </a:t>
            </a:r>
            <a:r>
              <a:rPr lang="ru-RU" sz="2400" dirty="0"/>
              <a:t>решения в структуре деятельности ученика.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 smtClean="0"/>
              <a:t> Организация </a:t>
            </a:r>
            <a:r>
              <a:rPr lang="ru-RU" sz="2400" dirty="0"/>
              <a:t>деятельности ученика.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 Оценка </a:t>
            </a:r>
            <a:r>
              <a:rPr lang="ru-RU" sz="2400" dirty="0"/>
              <a:t>и самооценка результатов деятельности ученика.</a:t>
            </a:r>
            <a:endParaRPr lang="ru-RU" sz="2400" dirty="0"/>
          </a:p>
        </p:txBody>
      </p:sp>
      <p:pic>
        <p:nvPicPr>
          <p:cNvPr id="5122" name="Picture 2" descr="ÐÐ°ÑÑÐ¸Ð½ÐºÐ¸ Ð¿Ð¾ Ð·Ð°Ð¿ÑÐ¾ÑÑ Ð¡ÑÑÑÐºÑÑÑÐ½ÑÐµ ÐºÐ¾Ð¼Ð¿Ð¾Ð½ÐµÐ½ÑÑ ÑÑÐµÐ±Ð½Ð¾Ð¹ Ð´ÐµÑÑÐµÐ»ÑÐ½Ð¾ÑÑÐ¸ Ð¿Ð¾ ÑÐ°Ð´ÑÐ¸ÐºÐ¾Ð²Ð¾Ð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063" y="5013176"/>
            <a:ext cx="2752725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985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0422" y="4437112"/>
            <a:ext cx="79135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Спасибо </a:t>
            </a:r>
            <a:r>
              <a:rPr lang="ru-RU" sz="5400" dirty="0"/>
              <a:t>за </a:t>
            </a:r>
            <a:r>
              <a:rPr lang="ru-RU" sz="5400" dirty="0" smtClean="0"/>
              <a:t>внимание.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10884739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</TotalTime>
  <Words>359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Учебная деятельность  как специфический вид деятельности: характеристики, со­держание, структура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Учебная деятельность  как специфический вид деятельности: характеристики, со­держание, структура</dc:title>
  <dc:creator>Мария</dc:creator>
  <cp:lastModifiedBy>Мария</cp:lastModifiedBy>
  <cp:revision>5</cp:revision>
  <dcterms:created xsi:type="dcterms:W3CDTF">2019-06-02T18:35:26Z</dcterms:created>
  <dcterms:modified xsi:type="dcterms:W3CDTF">2019-06-03T01:43:08Z</dcterms:modified>
</cp:coreProperties>
</file>