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handoutMasterIdLst>
    <p:handoutMasterId r:id="rId34"/>
  </p:handoutMasterIdLst>
  <p:sldIdLst>
    <p:sldId id="256" r:id="rId2"/>
    <p:sldId id="257" r:id="rId3"/>
    <p:sldId id="258" r:id="rId4"/>
    <p:sldId id="264" r:id="rId5"/>
    <p:sldId id="265" r:id="rId6"/>
    <p:sldId id="266" r:id="rId7"/>
    <p:sldId id="284" r:id="rId8"/>
    <p:sldId id="267" r:id="rId9"/>
    <p:sldId id="268" r:id="rId10"/>
    <p:sldId id="269" r:id="rId11"/>
    <p:sldId id="270" r:id="rId12"/>
    <p:sldId id="260" r:id="rId13"/>
    <p:sldId id="262" r:id="rId14"/>
    <p:sldId id="263" r:id="rId15"/>
    <p:sldId id="261" r:id="rId16"/>
    <p:sldId id="271" r:id="rId17"/>
    <p:sldId id="283" r:id="rId18"/>
    <p:sldId id="285" r:id="rId19"/>
    <p:sldId id="286" r:id="rId20"/>
    <p:sldId id="287" r:id="rId21"/>
    <p:sldId id="288" r:id="rId22"/>
    <p:sldId id="273" r:id="rId23"/>
    <p:sldId id="272" r:id="rId24"/>
    <p:sldId id="274" r:id="rId25"/>
    <p:sldId id="275" r:id="rId26"/>
    <p:sldId id="276" r:id="rId27"/>
    <p:sldId id="277" r:id="rId28"/>
    <p:sldId id="278" r:id="rId29"/>
    <p:sldId id="279" r:id="rId30"/>
    <p:sldId id="280" r:id="rId31"/>
    <p:sldId id="281" r:id="rId32"/>
    <p:sldId id="282" r:id="rId33"/>
  </p:sldIdLst>
  <p:sldSz cx="12192000" cy="6858000"/>
  <p:notesSz cx="9942513" cy="67611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4308422" cy="3392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5631790" y="1"/>
            <a:ext cx="4308422" cy="339232"/>
          </a:xfrm>
          <a:prstGeom prst="rect">
            <a:avLst/>
          </a:prstGeom>
        </p:spPr>
        <p:txBody>
          <a:bodyPr vert="horz" lIns="91440" tIns="45720" rIns="91440" bIns="45720" rtlCol="0"/>
          <a:lstStyle>
            <a:lvl1pPr algn="r">
              <a:defRPr sz="1200"/>
            </a:lvl1pPr>
          </a:lstStyle>
          <a:p>
            <a:fld id="{EAACC9FF-A2A2-4D33-93A0-BBD368377DF4}" type="datetimeFigureOut">
              <a:rPr lang="ru-RU" smtClean="0"/>
              <a:t>11.03.2020</a:t>
            </a:fld>
            <a:endParaRPr lang="ru-RU"/>
          </a:p>
        </p:txBody>
      </p:sp>
      <p:sp>
        <p:nvSpPr>
          <p:cNvPr id="4" name="Нижний колонтитул 3"/>
          <p:cNvSpPr>
            <a:spLocks noGrp="1"/>
          </p:cNvSpPr>
          <p:nvPr>
            <p:ph type="ftr" sz="quarter" idx="2"/>
          </p:nvPr>
        </p:nvSpPr>
        <p:spPr>
          <a:xfrm>
            <a:off x="0" y="6421932"/>
            <a:ext cx="4308422" cy="339231"/>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5631790" y="6421932"/>
            <a:ext cx="4308422" cy="339231"/>
          </a:xfrm>
          <a:prstGeom prst="rect">
            <a:avLst/>
          </a:prstGeom>
        </p:spPr>
        <p:txBody>
          <a:bodyPr vert="horz" lIns="91440" tIns="45720" rIns="91440" bIns="45720" rtlCol="0" anchor="b"/>
          <a:lstStyle>
            <a:lvl1pPr algn="r">
              <a:defRPr sz="1200"/>
            </a:lvl1pPr>
          </a:lstStyle>
          <a:p>
            <a:fld id="{51948FD9-6A6D-4CA2-966D-FB76D88CC88C}" type="slidenum">
              <a:rPr lang="ru-RU" smtClean="0"/>
              <a:t>‹#›</a:t>
            </a:fld>
            <a:endParaRPr lang="ru-RU"/>
          </a:p>
        </p:txBody>
      </p:sp>
    </p:spTree>
    <p:extLst>
      <p:ext uri="{BB962C8B-B14F-4D97-AF65-F5344CB8AC3E}">
        <p14:creationId xmlns:p14="http://schemas.microsoft.com/office/powerpoint/2010/main" val="326203008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1A146DA-3E41-4E9B-AA0E-37F15AE1E7AE}" type="datetimeFigureOut">
              <a:rPr lang="ru-RU" smtClean="0"/>
              <a:t>11.03.2020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5DCB3D2-D8BD-42A2-B88D-7344D13CDD4A}" type="slidenum">
              <a:rPr lang="ru-RU" smtClean="0"/>
              <a:t>‹#›</a:t>
            </a:fld>
            <a:endParaRPr lang="ru-RU"/>
          </a:p>
        </p:txBody>
      </p:sp>
    </p:spTree>
    <p:extLst>
      <p:ext uri="{BB962C8B-B14F-4D97-AF65-F5344CB8AC3E}">
        <p14:creationId xmlns:p14="http://schemas.microsoft.com/office/powerpoint/2010/main" val="91820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1A146DA-3E41-4E9B-AA0E-37F15AE1E7AE}" type="datetimeFigureOut">
              <a:rPr lang="ru-RU" smtClean="0"/>
              <a:t>11.03.2020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5DCB3D2-D8BD-42A2-B88D-7344D13CDD4A}" type="slidenum">
              <a:rPr lang="ru-RU" smtClean="0"/>
              <a:t>‹#›</a:t>
            </a:fld>
            <a:endParaRPr lang="ru-RU"/>
          </a:p>
        </p:txBody>
      </p:sp>
    </p:spTree>
    <p:extLst>
      <p:ext uri="{BB962C8B-B14F-4D97-AF65-F5344CB8AC3E}">
        <p14:creationId xmlns:p14="http://schemas.microsoft.com/office/powerpoint/2010/main" val="2643213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1A146DA-3E41-4E9B-AA0E-37F15AE1E7AE}" type="datetimeFigureOut">
              <a:rPr lang="ru-RU" smtClean="0"/>
              <a:t>11.03.2020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5DCB3D2-D8BD-42A2-B88D-7344D13CDD4A}"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74578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A1A146DA-3E41-4E9B-AA0E-37F15AE1E7AE}" type="datetimeFigureOut">
              <a:rPr lang="ru-RU" smtClean="0"/>
              <a:t>11.03.2020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DCB3D2-D8BD-42A2-B88D-7344D13CDD4A}" type="slidenum">
              <a:rPr lang="ru-RU" smtClean="0"/>
              <a:t>‹#›</a:t>
            </a:fld>
            <a:endParaRPr lang="ru-RU"/>
          </a:p>
        </p:txBody>
      </p:sp>
    </p:spTree>
    <p:extLst>
      <p:ext uri="{BB962C8B-B14F-4D97-AF65-F5344CB8AC3E}">
        <p14:creationId xmlns:p14="http://schemas.microsoft.com/office/powerpoint/2010/main" val="1868648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A1A146DA-3E41-4E9B-AA0E-37F15AE1E7AE}" type="datetimeFigureOut">
              <a:rPr lang="ru-RU" smtClean="0"/>
              <a:t>11.03.2020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DCB3D2-D8BD-42A2-B88D-7344D13CDD4A}"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72752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A1A146DA-3E41-4E9B-AA0E-37F15AE1E7AE}" type="datetimeFigureOut">
              <a:rPr lang="ru-RU" smtClean="0"/>
              <a:t>11.03.2020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DCB3D2-D8BD-42A2-B88D-7344D13CDD4A}" type="slidenum">
              <a:rPr lang="ru-RU" smtClean="0"/>
              <a:t>‹#›</a:t>
            </a:fld>
            <a:endParaRPr lang="ru-RU"/>
          </a:p>
        </p:txBody>
      </p:sp>
    </p:spTree>
    <p:extLst>
      <p:ext uri="{BB962C8B-B14F-4D97-AF65-F5344CB8AC3E}">
        <p14:creationId xmlns:p14="http://schemas.microsoft.com/office/powerpoint/2010/main" val="2503541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1A146DA-3E41-4E9B-AA0E-37F15AE1E7AE}" type="datetimeFigureOut">
              <a:rPr lang="ru-RU" smtClean="0"/>
              <a:t>11.03.2020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5DCB3D2-D8BD-42A2-B88D-7344D13CDD4A}" type="slidenum">
              <a:rPr lang="ru-RU" smtClean="0"/>
              <a:t>‹#›</a:t>
            </a:fld>
            <a:endParaRPr lang="ru-RU"/>
          </a:p>
        </p:txBody>
      </p:sp>
    </p:spTree>
    <p:extLst>
      <p:ext uri="{BB962C8B-B14F-4D97-AF65-F5344CB8AC3E}">
        <p14:creationId xmlns:p14="http://schemas.microsoft.com/office/powerpoint/2010/main" val="290432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1A146DA-3E41-4E9B-AA0E-37F15AE1E7AE}" type="datetimeFigureOut">
              <a:rPr lang="ru-RU" smtClean="0"/>
              <a:t>11.03.2020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5DCB3D2-D8BD-42A2-B88D-7344D13CDD4A}" type="slidenum">
              <a:rPr lang="ru-RU" smtClean="0"/>
              <a:t>‹#›</a:t>
            </a:fld>
            <a:endParaRPr lang="ru-RU"/>
          </a:p>
        </p:txBody>
      </p:sp>
    </p:spTree>
    <p:extLst>
      <p:ext uri="{BB962C8B-B14F-4D97-AF65-F5344CB8AC3E}">
        <p14:creationId xmlns:p14="http://schemas.microsoft.com/office/powerpoint/2010/main" val="1546999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1A146DA-3E41-4E9B-AA0E-37F15AE1E7AE}" type="datetimeFigureOut">
              <a:rPr lang="ru-RU" smtClean="0"/>
              <a:t>11.03.2020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5DCB3D2-D8BD-42A2-B88D-7344D13CDD4A}" type="slidenum">
              <a:rPr lang="ru-RU" smtClean="0"/>
              <a:t>‹#›</a:t>
            </a:fld>
            <a:endParaRPr lang="ru-RU"/>
          </a:p>
        </p:txBody>
      </p:sp>
    </p:spTree>
    <p:extLst>
      <p:ext uri="{BB962C8B-B14F-4D97-AF65-F5344CB8AC3E}">
        <p14:creationId xmlns:p14="http://schemas.microsoft.com/office/powerpoint/2010/main" val="112975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1A146DA-3E41-4E9B-AA0E-37F15AE1E7AE}" type="datetimeFigureOut">
              <a:rPr lang="ru-RU" smtClean="0"/>
              <a:t>11.03.2020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5DCB3D2-D8BD-42A2-B88D-7344D13CDD4A}" type="slidenum">
              <a:rPr lang="ru-RU" smtClean="0"/>
              <a:t>‹#›</a:t>
            </a:fld>
            <a:endParaRPr lang="ru-RU"/>
          </a:p>
        </p:txBody>
      </p:sp>
    </p:spTree>
    <p:extLst>
      <p:ext uri="{BB962C8B-B14F-4D97-AF65-F5344CB8AC3E}">
        <p14:creationId xmlns:p14="http://schemas.microsoft.com/office/powerpoint/2010/main" val="4124079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1A146DA-3E41-4E9B-AA0E-37F15AE1E7AE}" type="datetimeFigureOut">
              <a:rPr lang="ru-RU" smtClean="0"/>
              <a:t>11.03.2020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5DCB3D2-D8BD-42A2-B88D-7344D13CDD4A}" type="slidenum">
              <a:rPr lang="ru-RU" smtClean="0"/>
              <a:t>‹#›</a:t>
            </a:fld>
            <a:endParaRPr lang="ru-RU"/>
          </a:p>
        </p:txBody>
      </p:sp>
    </p:spTree>
    <p:extLst>
      <p:ext uri="{BB962C8B-B14F-4D97-AF65-F5344CB8AC3E}">
        <p14:creationId xmlns:p14="http://schemas.microsoft.com/office/powerpoint/2010/main" val="301341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1A146DA-3E41-4E9B-AA0E-37F15AE1E7AE}" type="datetimeFigureOut">
              <a:rPr lang="ru-RU" smtClean="0"/>
              <a:t>11.03.2020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5DCB3D2-D8BD-42A2-B88D-7344D13CDD4A}" type="slidenum">
              <a:rPr lang="ru-RU" smtClean="0"/>
              <a:t>‹#›</a:t>
            </a:fld>
            <a:endParaRPr lang="ru-RU"/>
          </a:p>
        </p:txBody>
      </p:sp>
    </p:spTree>
    <p:extLst>
      <p:ext uri="{BB962C8B-B14F-4D97-AF65-F5344CB8AC3E}">
        <p14:creationId xmlns:p14="http://schemas.microsoft.com/office/powerpoint/2010/main" val="570583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1A146DA-3E41-4E9B-AA0E-37F15AE1E7AE}" type="datetimeFigureOut">
              <a:rPr lang="ru-RU" smtClean="0"/>
              <a:t>11.03.2020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5DCB3D2-D8BD-42A2-B88D-7344D13CDD4A}" type="slidenum">
              <a:rPr lang="ru-RU" smtClean="0"/>
              <a:t>‹#›</a:t>
            </a:fld>
            <a:endParaRPr lang="ru-RU"/>
          </a:p>
        </p:txBody>
      </p:sp>
    </p:spTree>
    <p:extLst>
      <p:ext uri="{BB962C8B-B14F-4D97-AF65-F5344CB8AC3E}">
        <p14:creationId xmlns:p14="http://schemas.microsoft.com/office/powerpoint/2010/main" val="92064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146DA-3E41-4E9B-AA0E-37F15AE1E7AE}" type="datetimeFigureOut">
              <a:rPr lang="ru-RU" smtClean="0"/>
              <a:t>11.03.2020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5DCB3D2-D8BD-42A2-B88D-7344D13CDD4A}" type="slidenum">
              <a:rPr lang="ru-RU" smtClean="0"/>
              <a:t>‹#›</a:t>
            </a:fld>
            <a:endParaRPr lang="ru-RU"/>
          </a:p>
        </p:txBody>
      </p:sp>
    </p:spTree>
    <p:extLst>
      <p:ext uri="{BB962C8B-B14F-4D97-AF65-F5344CB8AC3E}">
        <p14:creationId xmlns:p14="http://schemas.microsoft.com/office/powerpoint/2010/main" val="1986489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1A146DA-3E41-4E9B-AA0E-37F15AE1E7AE}" type="datetimeFigureOut">
              <a:rPr lang="ru-RU" smtClean="0"/>
              <a:t>11.03.2020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5DCB3D2-D8BD-42A2-B88D-7344D13CDD4A}" type="slidenum">
              <a:rPr lang="ru-RU" smtClean="0"/>
              <a:t>‹#›</a:t>
            </a:fld>
            <a:endParaRPr lang="ru-RU"/>
          </a:p>
        </p:txBody>
      </p:sp>
    </p:spTree>
    <p:extLst>
      <p:ext uri="{BB962C8B-B14F-4D97-AF65-F5344CB8AC3E}">
        <p14:creationId xmlns:p14="http://schemas.microsoft.com/office/powerpoint/2010/main" val="3918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1A146DA-3E41-4E9B-AA0E-37F15AE1E7AE}" type="datetimeFigureOut">
              <a:rPr lang="ru-RU" smtClean="0"/>
              <a:t>11.03.2020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DCB3D2-D8BD-42A2-B88D-7344D13CDD4A}" type="slidenum">
              <a:rPr lang="ru-RU" smtClean="0"/>
              <a:t>‹#›</a:t>
            </a:fld>
            <a:endParaRPr lang="ru-RU"/>
          </a:p>
        </p:txBody>
      </p:sp>
    </p:spTree>
    <p:extLst>
      <p:ext uri="{BB962C8B-B14F-4D97-AF65-F5344CB8AC3E}">
        <p14:creationId xmlns:p14="http://schemas.microsoft.com/office/powerpoint/2010/main" val="1950734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1A146DA-3E41-4E9B-AA0E-37F15AE1E7AE}" type="datetimeFigureOut">
              <a:rPr lang="ru-RU" smtClean="0"/>
              <a:t>11.03.2020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5DCB3D2-D8BD-42A2-B88D-7344D13CDD4A}" type="slidenum">
              <a:rPr lang="ru-RU" smtClean="0"/>
              <a:t>‹#›</a:t>
            </a:fld>
            <a:endParaRPr lang="ru-RU"/>
          </a:p>
        </p:txBody>
      </p:sp>
    </p:spTree>
    <p:extLst>
      <p:ext uri="{BB962C8B-B14F-4D97-AF65-F5344CB8AC3E}">
        <p14:creationId xmlns:p14="http://schemas.microsoft.com/office/powerpoint/2010/main" val="163537970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ath-oge.sdamgia.ru/problem?id=36691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math-oge.sdamgia.ru/problem?id=366919"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89213" y="2514601"/>
            <a:ext cx="8915399" cy="1151626"/>
          </a:xfrm>
        </p:spPr>
        <p:txBody>
          <a:bodyPr>
            <a:noAutofit/>
          </a:bodyPr>
          <a:lstStyle/>
          <a:p>
            <a:r>
              <a:rPr lang="ru-RU" sz="4000" b="1" dirty="0" err="1" smtClean="0">
                <a:solidFill>
                  <a:schemeClr val="accent1">
                    <a:lumMod val="75000"/>
                  </a:schemeClr>
                </a:solidFill>
              </a:rPr>
              <a:t>Компетентностно</a:t>
            </a:r>
            <a:r>
              <a:rPr lang="ru-RU" sz="4000" b="1" dirty="0" smtClean="0">
                <a:solidFill>
                  <a:schemeClr val="accent1">
                    <a:lumMod val="75000"/>
                  </a:schemeClr>
                </a:solidFill>
              </a:rPr>
              <a:t>-ориентированные задания по математике</a:t>
            </a:r>
            <a:endParaRPr lang="ru-RU" sz="4000" b="1" dirty="0">
              <a:solidFill>
                <a:schemeClr val="accent1">
                  <a:lumMod val="75000"/>
                </a:schemeClr>
              </a:solidFill>
            </a:endParaRPr>
          </a:p>
        </p:txBody>
      </p:sp>
      <p:sp>
        <p:nvSpPr>
          <p:cNvPr id="3" name="Подзаголовок 2"/>
          <p:cNvSpPr>
            <a:spLocks noGrp="1"/>
          </p:cNvSpPr>
          <p:nvPr>
            <p:ph type="subTitle" idx="1"/>
          </p:nvPr>
        </p:nvSpPr>
        <p:spPr>
          <a:xfrm>
            <a:off x="2589213" y="4157933"/>
            <a:ext cx="8915399" cy="1745730"/>
          </a:xfrm>
        </p:spPr>
        <p:txBody>
          <a:bodyPr>
            <a:normAutofit/>
          </a:bodyPr>
          <a:lstStyle/>
          <a:p>
            <a:pPr algn="r"/>
            <a:endParaRPr lang="ru-RU" dirty="0" smtClean="0"/>
          </a:p>
          <a:p>
            <a:pPr algn="r"/>
            <a:r>
              <a:rPr lang="ru-RU" dirty="0" smtClean="0"/>
              <a:t>учитель математики первой категории</a:t>
            </a:r>
          </a:p>
          <a:p>
            <a:pPr algn="r"/>
            <a:r>
              <a:rPr lang="ru-RU" dirty="0" smtClean="0"/>
              <a:t>МБОУ СОШ № 2 </a:t>
            </a:r>
            <a:r>
              <a:rPr lang="ru-RU" dirty="0" err="1" smtClean="0"/>
              <a:t>г.Добрянки</a:t>
            </a:r>
            <a:endParaRPr lang="ru-RU" dirty="0" smtClean="0"/>
          </a:p>
          <a:p>
            <a:pPr algn="r"/>
            <a:r>
              <a:rPr lang="ru-RU" dirty="0" smtClean="0"/>
              <a:t>Смирнова Е.В. </a:t>
            </a:r>
            <a:endParaRPr lang="ru-RU" dirty="0"/>
          </a:p>
        </p:txBody>
      </p:sp>
    </p:spTree>
    <p:extLst>
      <p:ext uri="{BB962C8B-B14F-4D97-AF65-F5344CB8AC3E}">
        <p14:creationId xmlns:p14="http://schemas.microsoft.com/office/powerpoint/2010/main" val="1243027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267420"/>
            <a:ext cx="8911687" cy="759123"/>
          </a:xfrm>
        </p:spPr>
        <p:txBody>
          <a:bodyPr/>
          <a:lstStyle/>
          <a:p>
            <a:pPr algn="ctr"/>
            <a:r>
              <a:rPr lang="ru-RU" b="1" dirty="0" smtClean="0">
                <a:solidFill>
                  <a:schemeClr val="accent1">
                    <a:lumMod val="75000"/>
                  </a:schemeClr>
                </a:solidFill>
              </a:rPr>
              <a:t>Третий уровень (рассуждения)</a:t>
            </a:r>
            <a:endParaRPr lang="ru-RU" b="1" dirty="0">
              <a:solidFill>
                <a:schemeClr val="accent1">
                  <a:lumMod val="75000"/>
                </a:schemeClr>
              </a:solidFill>
            </a:endParaRPr>
          </a:p>
        </p:txBody>
      </p:sp>
      <p:sp>
        <p:nvSpPr>
          <p:cNvPr id="3" name="Объект 2"/>
          <p:cNvSpPr>
            <a:spLocks noGrp="1"/>
          </p:cNvSpPr>
          <p:nvPr>
            <p:ph idx="1"/>
          </p:nvPr>
        </p:nvSpPr>
        <p:spPr>
          <a:xfrm>
            <a:off x="2303253" y="1026543"/>
            <a:ext cx="9201359" cy="5710687"/>
          </a:xfrm>
        </p:spPr>
        <p:txBody>
          <a:bodyPr/>
          <a:lstStyle/>
          <a:p>
            <a:pPr marL="0" indent="0">
              <a:buNone/>
            </a:pPr>
            <a:r>
              <a:rPr lang="ru-RU" sz="2400" dirty="0"/>
              <a:t>«Садовник»</a:t>
            </a:r>
          </a:p>
          <a:p>
            <a:pPr marL="0" indent="0">
              <a:buNone/>
            </a:pPr>
            <a:r>
              <a:rPr lang="ru-RU" sz="2400" dirty="0"/>
              <a:t>У садовника имеется 32 метра провода, которым он хочет обозначить на земле границу клумбы. Форму клумбы ему надо выбрать из следующих </a:t>
            </a:r>
            <a:r>
              <a:rPr lang="ru-RU" sz="2400" dirty="0" smtClean="0"/>
              <a:t>вариантов</a:t>
            </a:r>
          </a:p>
          <a:p>
            <a:pPr marL="0" indent="0">
              <a:buNone/>
            </a:pPr>
            <a:endParaRPr lang="ru-RU" dirty="0"/>
          </a:p>
          <a:p>
            <a:endParaRPr lang="ru-RU" dirty="0"/>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2820838" y="3019246"/>
            <a:ext cx="7573991" cy="3994030"/>
          </a:xfrm>
          <a:prstGeom prst="rect">
            <a:avLst/>
          </a:prstGeom>
          <a:noFill/>
          <a:ln>
            <a:noFill/>
          </a:ln>
        </p:spPr>
      </p:pic>
    </p:spTree>
    <p:extLst>
      <p:ext uri="{BB962C8B-B14F-4D97-AF65-F5344CB8AC3E}">
        <p14:creationId xmlns:p14="http://schemas.microsoft.com/office/powerpoint/2010/main" val="4209062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2099" y="362309"/>
            <a:ext cx="9382514" cy="1771291"/>
          </a:xfrm>
        </p:spPr>
        <p:txBody>
          <a:bodyPr>
            <a:noAutofit/>
          </a:bodyPr>
          <a:lstStyle/>
          <a:p>
            <a:r>
              <a:rPr lang="ru-RU" sz="2800" dirty="0"/>
              <a:t>Обведите слово «Да» или «Нет» в таблице около каждой формы клумбы в зависимости от того, хватит или не хватит садовнику 32 м провода, чтобы обозначить ее границу</a:t>
            </a:r>
            <a:br>
              <a:rPr lang="ru-RU" sz="2800" dirty="0"/>
            </a:br>
            <a:endParaRPr lang="ru-RU" sz="2800" dirty="0"/>
          </a:p>
        </p:txBody>
      </p:sp>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9636" y="2639683"/>
            <a:ext cx="8303934" cy="3059526"/>
          </a:xfrm>
          <a:prstGeom prst="rect">
            <a:avLst/>
          </a:prstGeom>
          <a:noFill/>
          <a:ln>
            <a:noFill/>
          </a:ln>
        </p:spPr>
      </p:pic>
    </p:spTree>
    <p:extLst>
      <p:ext uri="{BB962C8B-B14F-4D97-AF65-F5344CB8AC3E}">
        <p14:creationId xmlns:p14="http://schemas.microsoft.com/office/powerpoint/2010/main" val="2853075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09"/>
            <a:ext cx="8911687" cy="5586909"/>
          </a:xfrm>
        </p:spPr>
        <p:txBody>
          <a:bodyPr/>
          <a:lstStyle/>
          <a:p>
            <a:endParaRPr lang="ru-RU" dirty="0"/>
          </a:p>
        </p:txBody>
      </p:sp>
      <p:pic>
        <p:nvPicPr>
          <p:cNvPr id="3"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924" y="624109"/>
            <a:ext cx="8911687" cy="5733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884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825128"/>
          </a:xfrm>
        </p:spPr>
        <p:txBody>
          <a:bodyPr/>
          <a:lstStyle/>
          <a:p>
            <a:r>
              <a:rPr lang="ru-RU" dirty="0" smtClean="0">
                <a:solidFill>
                  <a:schemeClr val="accent1">
                    <a:lumMod val="75000"/>
                  </a:schemeClr>
                </a:solidFill>
              </a:rPr>
              <a:t>Пример:</a:t>
            </a:r>
            <a:endParaRPr lang="ru-RU" dirty="0">
              <a:solidFill>
                <a:schemeClr val="accent1">
                  <a:lumMod val="75000"/>
                </a:schemeClr>
              </a:solidFill>
            </a:endParaRPr>
          </a:p>
        </p:txBody>
      </p:sp>
      <p:sp>
        <p:nvSpPr>
          <p:cNvPr id="3" name="Объект 2"/>
          <p:cNvSpPr>
            <a:spLocks noGrp="1"/>
          </p:cNvSpPr>
          <p:nvPr>
            <p:ph idx="1"/>
          </p:nvPr>
        </p:nvSpPr>
        <p:spPr>
          <a:xfrm>
            <a:off x="2589212" y="1337094"/>
            <a:ext cx="8915400" cy="4574128"/>
          </a:xfrm>
        </p:spPr>
        <p:txBody>
          <a:bodyPr/>
          <a:lstStyle/>
          <a:p>
            <a:r>
              <a:rPr lang="ru-RU" i="1" dirty="0"/>
              <a:t> </a:t>
            </a:r>
            <a:r>
              <a:rPr lang="ru-RU" sz="2800" i="1" dirty="0">
                <a:solidFill>
                  <a:schemeClr val="accent1">
                    <a:lumMod val="75000"/>
                  </a:schemeClr>
                </a:solidFill>
              </a:rPr>
              <a:t>Стимул</a:t>
            </a:r>
            <a:r>
              <a:rPr lang="ru-RU" sz="2800" dirty="0">
                <a:solidFill>
                  <a:schemeClr val="accent1">
                    <a:lumMod val="75000"/>
                  </a:schemeClr>
                </a:solidFill>
              </a:rPr>
              <a:t>:</a:t>
            </a:r>
            <a:r>
              <a:rPr lang="ru-RU" sz="2800" dirty="0"/>
              <a:t> </a:t>
            </a:r>
            <a:endParaRPr lang="ru-RU" sz="2800" dirty="0" smtClean="0"/>
          </a:p>
          <a:p>
            <a:pPr marL="0" indent="0">
              <a:buNone/>
            </a:pPr>
            <a:r>
              <a:rPr lang="ru-RU" sz="2400" dirty="0" smtClean="0"/>
              <a:t>Услуги </a:t>
            </a:r>
            <a:r>
              <a:rPr lang="ru-RU" sz="2400" dirty="0"/>
              <a:t>мобильной связи давно и прочно вошли в жизнь современных людей. Без сотового телефона сложно представить себе активный отдых, развлечения или работу. Сотовые операторы регулярно выпускают новые предложения, стараясь склонить на свою сторону как можно больше абонентов. Из такого многообразия предложений бывает сложно выбрать оптимальный и наиболее выгодный тарифный план.</a:t>
            </a:r>
          </a:p>
          <a:p>
            <a:endParaRPr lang="ru-RU" dirty="0"/>
          </a:p>
        </p:txBody>
      </p:sp>
    </p:spTree>
    <p:extLst>
      <p:ext uri="{BB962C8B-B14F-4D97-AF65-F5344CB8AC3E}">
        <p14:creationId xmlns:p14="http://schemas.microsoft.com/office/powerpoint/2010/main" val="1033845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09"/>
            <a:ext cx="8911687" cy="5707679"/>
          </a:xfrm>
        </p:spPr>
        <p:txBody>
          <a:bodyPr>
            <a:normAutofit/>
          </a:bodyPr>
          <a:lstStyle/>
          <a:p>
            <a:r>
              <a:rPr lang="ru-RU" sz="2800" i="1" dirty="0">
                <a:solidFill>
                  <a:schemeClr val="accent1">
                    <a:lumMod val="75000"/>
                  </a:schemeClr>
                </a:solidFill>
              </a:rPr>
              <a:t>Задачная формулировка:</a:t>
            </a:r>
            <a:r>
              <a:rPr lang="ru-RU" sz="2800" i="1" dirty="0"/>
              <a:t> </a:t>
            </a:r>
            <a:r>
              <a:rPr lang="ru-RU" sz="2800" i="1" dirty="0" smtClean="0"/>
              <a:t/>
            </a:r>
            <a:br>
              <a:rPr lang="ru-RU" sz="2800" i="1" dirty="0" smtClean="0"/>
            </a:br>
            <a:r>
              <a:rPr lang="ru-RU" sz="2700" dirty="0" smtClean="0"/>
              <a:t>Телефонная </a:t>
            </a:r>
            <a:r>
              <a:rPr lang="ru-RU" sz="2700" dirty="0"/>
              <a:t>компания предоставляет на выбор три тарифных плана. Абонент выбрал наиболее дешевый тарифный план, исходя из предположения, что общая длительность телефонных разговоров составляет 600 минут в месяц. Какую сумму он должен заплатить за месяц, если общая длительность разговоров в этом месяце действительно составит 600 минут? Ответ дайте </a:t>
            </a:r>
            <a:r>
              <a:rPr lang="ru-RU" sz="2700" dirty="0" smtClean="0"/>
              <a:t>в рублях. </a:t>
            </a:r>
            <a:r>
              <a:rPr lang="ru-RU" sz="2700" dirty="0"/>
              <a:t/>
            </a:r>
            <a:br>
              <a:rPr lang="ru-RU" sz="2700" dirty="0"/>
            </a:br>
            <a:r>
              <a:rPr lang="ru-RU" sz="2700" dirty="0"/>
              <a:t>Решите задачу, сделайте выводы  и презентуйте свое решение.</a:t>
            </a:r>
            <a:r>
              <a:rPr lang="ru-RU" dirty="0"/>
              <a:t/>
            </a:r>
            <a:br>
              <a:rPr lang="ru-RU" dirty="0"/>
            </a:br>
            <a:endParaRPr lang="ru-RU" dirty="0"/>
          </a:p>
        </p:txBody>
      </p:sp>
    </p:spTree>
    <p:extLst>
      <p:ext uri="{BB962C8B-B14F-4D97-AF65-F5344CB8AC3E}">
        <p14:creationId xmlns:p14="http://schemas.microsoft.com/office/powerpoint/2010/main" val="2261309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10"/>
            <a:ext cx="8911687" cy="5776690"/>
          </a:xfrm>
        </p:spPr>
        <p:txBody>
          <a:bodyPr>
            <a:normAutofit/>
          </a:bodyPr>
          <a:lstStyle/>
          <a:p>
            <a:r>
              <a:rPr lang="ru-RU" sz="2800" i="1" dirty="0">
                <a:solidFill>
                  <a:schemeClr val="accent1">
                    <a:lumMod val="75000"/>
                  </a:schemeClr>
                </a:solidFill>
              </a:rPr>
              <a:t>Источник информации: </a:t>
            </a:r>
            <a:r>
              <a:rPr lang="ru-RU" sz="2800" i="1" dirty="0" smtClean="0">
                <a:solidFill>
                  <a:schemeClr val="accent1">
                    <a:lumMod val="75000"/>
                  </a:schemeClr>
                </a:solidFill>
              </a:rPr>
              <a:t/>
            </a:r>
            <a:br>
              <a:rPr lang="ru-RU" sz="2800" i="1" dirty="0" smtClean="0">
                <a:solidFill>
                  <a:schemeClr val="accent1">
                    <a:lumMod val="75000"/>
                  </a:schemeClr>
                </a:solidFill>
              </a:rPr>
            </a:br>
            <a:endParaRPr lang="ru-RU" sz="2800" dirty="0">
              <a:solidFill>
                <a:schemeClr val="accent1">
                  <a:lumMod val="75000"/>
                </a:schemeClr>
              </a:solidFill>
            </a:endParaRPr>
          </a:p>
        </p:txBody>
      </p:sp>
      <p:pic>
        <p:nvPicPr>
          <p:cNvPr id="3" name="Рисунок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7320" y="1578632"/>
            <a:ext cx="7884544" cy="3157269"/>
          </a:xfrm>
          <a:prstGeom prst="rect">
            <a:avLst/>
          </a:prstGeom>
          <a:noFill/>
          <a:ln>
            <a:noFill/>
          </a:ln>
        </p:spPr>
      </p:pic>
    </p:spTree>
    <p:extLst>
      <p:ext uri="{BB962C8B-B14F-4D97-AF65-F5344CB8AC3E}">
        <p14:creationId xmlns:p14="http://schemas.microsoft.com/office/powerpoint/2010/main" val="2176614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err="1" smtClean="0">
                <a:solidFill>
                  <a:schemeClr val="accent1">
                    <a:lumMod val="75000"/>
                  </a:schemeClr>
                </a:solidFill>
              </a:rPr>
              <a:t>Компетентностно</a:t>
            </a:r>
            <a:r>
              <a:rPr lang="ru-RU" b="1" dirty="0" smtClean="0">
                <a:solidFill>
                  <a:schemeClr val="accent1">
                    <a:lumMod val="75000"/>
                  </a:schemeClr>
                </a:solidFill>
              </a:rPr>
              <a:t>-ориентированные тестовые задания (КОТЗ)</a:t>
            </a:r>
            <a:endParaRPr lang="ru-RU" b="1" dirty="0">
              <a:solidFill>
                <a:schemeClr val="accent1">
                  <a:lumMod val="75000"/>
                </a:schemeClr>
              </a:solidFill>
            </a:endParaRPr>
          </a:p>
        </p:txBody>
      </p:sp>
      <p:sp>
        <p:nvSpPr>
          <p:cNvPr id="3" name="Объект 2"/>
          <p:cNvSpPr>
            <a:spLocks noGrp="1"/>
          </p:cNvSpPr>
          <p:nvPr>
            <p:ph idx="1"/>
          </p:nvPr>
        </p:nvSpPr>
        <p:spPr>
          <a:xfrm>
            <a:off x="2260121" y="2165230"/>
            <a:ext cx="9244491" cy="4278702"/>
          </a:xfrm>
        </p:spPr>
        <p:txBody>
          <a:bodyPr>
            <a:normAutofit lnSpcReduction="10000"/>
          </a:bodyPr>
          <a:lstStyle/>
          <a:p>
            <a:r>
              <a:rPr lang="ru-RU" sz="2800" dirty="0"/>
              <a:t>В отличие от традиционных тестов, </a:t>
            </a:r>
            <a:r>
              <a:rPr lang="ru-RU" sz="2800" dirty="0" smtClean="0"/>
              <a:t>КОТЗ </a:t>
            </a:r>
            <a:r>
              <a:rPr lang="ru-RU" sz="2800" dirty="0"/>
              <a:t>способны оценить не только предметные, но и </a:t>
            </a:r>
            <a:r>
              <a:rPr lang="ru-RU" sz="2800" dirty="0" err="1"/>
              <a:t>метапредметные</a:t>
            </a:r>
            <a:r>
              <a:rPr lang="ru-RU" sz="2800" dirty="0"/>
              <a:t> результаты (компетенции или УУД</a:t>
            </a:r>
            <a:r>
              <a:rPr lang="ru-RU" sz="2800" dirty="0" smtClean="0"/>
              <a:t>).</a:t>
            </a:r>
          </a:p>
          <a:p>
            <a:r>
              <a:rPr lang="ru-RU" sz="2800" dirty="0" smtClean="0"/>
              <a:t> </a:t>
            </a:r>
            <a:r>
              <a:rPr lang="ru-RU" sz="2800" dirty="0" err="1"/>
              <a:t>Компетентностно</a:t>
            </a:r>
            <a:r>
              <a:rPr lang="ru-RU" sz="2800" dirty="0"/>
              <a:t>-ориентированные тесты представляют собой систему калиброванных заданий специфической формы, отличаются практико-ориентированной направленностью содержания или проблемным характером. </a:t>
            </a:r>
          </a:p>
          <a:p>
            <a:pPr marL="0" indent="0">
              <a:buNone/>
            </a:pPr>
            <a:r>
              <a:rPr lang="ru-RU" sz="2800" dirty="0"/>
              <a:t> </a:t>
            </a:r>
          </a:p>
          <a:p>
            <a:endParaRPr lang="ru-RU" dirty="0"/>
          </a:p>
        </p:txBody>
      </p:sp>
    </p:spTree>
    <p:extLst>
      <p:ext uri="{BB962C8B-B14F-4D97-AF65-F5344CB8AC3E}">
        <p14:creationId xmlns:p14="http://schemas.microsoft.com/office/powerpoint/2010/main" val="3237861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 </a:t>
            </a:r>
            <a:r>
              <a:rPr lang="ru-RU" sz="2800" b="1" dirty="0">
                <a:solidFill>
                  <a:schemeClr val="accent1">
                    <a:lumMod val="75000"/>
                  </a:schemeClr>
                </a:solidFill>
              </a:rPr>
              <a:t>Обобщенная структура любого теста</a:t>
            </a:r>
          </a:p>
        </p:txBody>
      </p:sp>
      <p:sp>
        <p:nvSpPr>
          <p:cNvPr id="3" name="Объект 2"/>
          <p:cNvSpPr>
            <a:spLocks noGrp="1"/>
          </p:cNvSpPr>
          <p:nvPr>
            <p:ph idx="1"/>
          </p:nvPr>
        </p:nvSpPr>
        <p:spPr>
          <a:xfrm>
            <a:off x="2589212" y="1905000"/>
            <a:ext cx="8915400" cy="4006222"/>
          </a:xfrm>
        </p:spPr>
        <p:txBody>
          <a:bodyPr/>
          <a:lstStyle/>
          <a:p>
            <a:pPr lvl="0"/>
            <a:r>
              <a:rPr lang="ru-RU" sz="2400" dirty="0"/>
              <a:t>Информационная часть (инструкция по выполнению тестового задания);</a:t>
            </a:r>
          </a:p>
          <a:p>
            <a:pPr lvl="0"/>
            <a:r>
              <a:rPr lang="ru-RU" sz="2400" dirty="0"/>
              <a:t>Оперативная часть - основное содержание тестового задания (незаконченное утверждение, вопрос, варианты ответов).</a:t>
            </a:r>
          </a:p>
          <a:p>
            <a:pPr lvl="0"/>
            <a:r>
              <a:rPr lang="ru-RU" sz="2400" dirty="0"/>
              <a:t>Оценочная часть (эталонный, модельный ответ, аналитическая шкала, шкала переводов баллов в оценку).</a:t>
            </a:r>
          </a:p>
          <a:p>
            <a:endParaRPr lang="ru-RU" dirty="0"/>
          </a:p>
        </p:txBody>
      </p:sp>
    </p:spTree>
    <p:extLst>
      <p:ext uri="{BB962C8B-B14F-4D97-AF65-F5344CB8AC3E}">
        <p14:creationId xmlns:p14="http://schemas.microsoft.com/office/powerpoint/2010/main" val="1317449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Задание 1 № </a:t>
            </a:r>
            <a:r>
              <a:rPr lang="ru-RU" b="1" u="sng" dirty="0">
                <a:hlinkClick r:id="rId2"/>
              </a:rPr>
              <a:t>366911</a:t>
            </a:r>
            <a:r>
              <a:rPr lang="ru-RU" dirty="0"/>
              <a:t/>
            </a:r>
            <a:br>
              <a:rPr lang="ru-RU" dirty="0"/>
            </a:br>
            <a:r>
              <a:rPr lang="ru-RU" sz="2700" dirty="0"/>
              <a:t>Для объектов, указанных в таблице, определите, какими цифрами они обозначены на схеме. Заполните таблицу, в ответ запишите последовательность четырёх цифр.</a:t>
            </a:r>
            <a:br>
              <a:rPr lang="ru-RU" sz="2700" dirty="0"/>
            </a:br>
            <a:endParaRPr lang="ru-RU" sz="2700"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3680355476"/>
              </p:ext>
            </p:extLst>
          </p:nvPr>
        </p:nvGraphicFramePr>
        <p:xfrm>
          <a:off x="2589212" y="2898842"/>
          <a:ext cx="5154005" cy="2568103"/>
        </p:xfrm>
        <a:graphic>
          <a:graphicData uri="http://schemas.openxmlformats.org/drawingml/2006/table">
            <a:tbl>
              <a:tblPr firstRow="1" firstCol="1" bandRow="1">
                <a:tableStyleId>{5C22544A-7EE6-4342-B048-85BDC9FD1C3A}</a:tableStyleId>
              </a:tblPr>
              <a:tblGrid>
                <a:gridCol w="1030801">
                  <a:extLst>
                    <a:ext uri="{9D8B030D-6E8A-4147-A177-3AD203B41FA5}">
                      <a16:colId xmlns:a16="http://schemas.microsoft.com/office/drawing/2014/main" val="3787297629"/>
                    </a:ext>
                  </a:extLst>
                </a:gridCol>
                <a:gridCol w="1030801">
                  <a:extLst>
                    <a:ext uri="{9D8B030D-6E8A-4147-A177-3AD203B41FA5}">
                      <a16:colId xmlns:a16="http://schemas.microsoft.com/office/drawing/2014/main" val="930996120"/>
                    </a:ext>
                  </a:extLst>
                </a:gridCol>
                <a:gridCol w="1030801">
                  <a:extLst>
                    <a:ext uri="{9D8B030D-6E8A-4147-A177-3AD203B41FA5}">
                      <a16:colId xmlns:a16="http://schemas.microsoft.com/office/drawing/2014/main" val="4062992596"/>
                    </a:ext>
                  </a:extLst>
                </a:gridCol>
                <a:gridCol w="1030801">
                  <a:extLst>
                    <a:ext uri="{9D8B030D-6E8A-4147-A177-3AD203B41FA5}">
                      <a16:colId xmlns:a16="http://schemas.microsoft.com/office/drawing/2014/main" val="2411240740"/>
                    </a:ext>
                  </a:extLst>
                </a:gridCol>
                <a:gridCol w="1030801">
                  <a:extLst>
                    <a:ext uri="{9D8B030D-6E8A-4147-A177-3AD203B41FA5}">
                      <a16:colId xmlns:a16="http://schemas.microsoft.com/office/drawing/2014/main" val="3866972668"/>
                    </a:ext>
                  </a:extLst>
                </a:gridCol>
              </a:tblGrid>
              <a:tr h="1963711">
                <a:tc>
                  <a:txBody>
                    <a:bodyPr/>
                    <a:lstStyle/>
                    <a:p>
                      <a:pPr algn="ctr">
                        <a:lnSpc>
                          <a:spcPct val="107000"/>
                        </a:lnSpc>
                        <a:spcAft>
                          <a:spcPts val="800"/>
                        </a:spcAft>
                      </a:pPr>
                      <a:r>
                        <a:rPr lang="ru-RU" sz="1600">
                          <a:effectLst/>
                        </a:rPr>
                        <a:t>Объекты</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gn="ctr">
                        <a:lnSpc>
                          <a:spcPct val="107000"/>
                        </a:lnSpc>
                        <a:spcBef>
                          <a:spcPts val="375"/>
                        </a:spcBef>
                        <a:spcAft>
                          <a:spcPts val="0"/>
                        </a:spcAft>
                      </a:pPr>
                      <a:r>
                        <a:rPr lang="ru-RU" sz="1600" dirty="0">
                          <a:effectLst/>
                        </a:rPr>
                        <a:t>Балкон</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gn="ctr">
                        <a:lnSpc>
                          <a:spcPct val="107000"/>
                        </a:lnSpc>
                        <a:spcBef>
                          <a:spcPts val="375"/>
                        </a:spcBef>
                        <a:spcAft>
                          <a:spcPts val="0"/>
                        </a:spcAft>
                      </a:pPr>
                      <a:r>
                        <a:rPr lang="ru-RU" sz="1600" dirty="0">
                          <a:effectLst/>
                        </a:rPr>
                        <a:t>Детская комната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gn="ctr">
                        <a:lnSpc>
                          <a:spcPct val="107000"/>
                        </a:lnSpc>
                        <a:spcBef>
                          <a:spcPts val="375"/>
                        </a:spcBef>
                        <a:spcAft>
                          <a:spcPts val="0"/>
                        </a:spcAft>
                      </a:pPr>
                      <a:r>
                        <a:rPr lang="ru-RU" sz="1600">
                          <a:effectLst/>
                        </a:rPr>
                        <a:t>Кабинет</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gn="ctr">
                        <a:lnSpc>
                          <a:spcPct val="107000"/>
                        </a:lnSpc>
                        <a:spcBef>
                          <a:spcPts val="375"/>
                        </a:spcBef>
                        <a:spcAft>
                          <a:spcPts val="0"/>
                        </a:spcAft>
                      </a:pPr>
                      <a:r>
                        <a:rPr lang="ru-RU" sz="1600">
                          <a:effectLst/>
                        </a:rPr>
                        <a:t>Кухня</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3166054418"/>
                  </a:ext>
                </a:extLst>
              </a:tr>
              <a:tr h="604392">
                <a:tc>
                  <a:txBody>
                    <a:bodyPr/>
                    <a:lstStyle/>
                    <a:p>
                      <a:pPr algn="ctr">
                        <a:lnSpc>
                          <a:spcPct val="107000"/>
                        </a:lnSpc>
                        <a:spcAft>
                          <a:spcPts val="800"/>
                        </a:spcAft>
                      </a:pPr>
                      <a:r>
                        <a:rPr lang="ru-RU" sz="1600" dirty="0">
                          <a:effectLst/>
                        </a:rPr>
                        <a:t>Цифры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pPr>
                      <a:endParaRPr lang="ru-RU" sz="1600" dirty="0">
                        <a:effectLst/>
                        <a:latin typeface="Calibri" panose="020F0502020204030204" pitchFamily="34" charset="0"/>
                      </a:endParaRPr>
                    </a:p>
                  </a:txBody>
                  <a:tcPr marL="38100" marR="38100" marT="38100" marB="38100" anchor="ctr"/>
                </a:tc>
                <a:tc>
                  <a:txBody>
                    <a:bodyPr/>
                    <a:lstStyle/>
                    <a:p>
                      <a:pPr>
                        <a:lnSpc>
                          <a:spcPct val="107000"/>
                        </a:lnSpc>
                      </a:pPr>
                      <a:endParaRPr lang="ru-RU" sz="1600" dirty="0">
                        <a:effectLst/>
                        <a:latin typeface="Calibri" panose="020F0502020204030204" pitchFamily="34" charset="0"/>
                      </a:endParaRPr>
                    </a:p>
                  </a:txBody>
                  <a:tcPr marL="38100" marR="38100" marT="38100" marB="38100" anchor="ctr"/>
                </a:tc>
                <a:tc>
                  <a:txBody>
                    <a:bodyPr/>
                    <a:lstStyle/>
                    <a:p>
                      <a:pPr>
                        <a:lnSpc>
                          <a:spcPct val="107000"/>
                        </a:lnSpc>
                      </a:pPr>
                      <a:endParaRPr lang="ru-RU" sz="1600" dirty="0">
                        <a:effectLst/>
                        <a:latin typeface="Calibri" panose="020F0502020204030204" pitchFamily="34" charset="0"/>
                      </a:endParaRPr>
                    </a:p>
                  </a:txBody>
                  <a:tcPr marL="38100" marR="38100" marT="38100" marB="38100" anchor="ctr"/>
                </a:tc>
                <a:tc>
                  <a:txBody>
                    <a:bodyPr/>
                    <a:lstStyle/>
                    <a:p>
                      <a:pPr>
                        <a:lnSpc>
                          <a:spcPct val="107000"/>
                        </a:lnSpc>
                      </a:pPr>
                      <a:endParaRPr lang="ru-RU" sz="1600" dirty="0">
                        <a:effectLst/>
                        <a:latin typeface="Calibri" panose="020F0502020204030204" pitchFamily="34" charset="0"/>
                      </a:endParaRPr>
                    </a:p>
                  </a:txBody>
                  <a:tcPr marL="38100" marR="38100" marT="38100" marB="38100" anchor="ctr"/>
                </a:tc>
                <a:extLst>
                  <a:ext uri="{0D108BD9-81ED-4DB2-BD59-A6C34878D82A}">
                    <a16:rowId xmlns:a16="http://schemas.microsoft.com/office/drawing/2014/main" val="3224720883"/>
                  </a:ext>
                </a:extLst>
              </a:tr>
            </a:tbl>
          </a:graphicData>
        </a:graphic>
      </p:graphicFrame>
      <p:pic>
        <p:nvPicPr>
          <p:cNvPr id="1028" name="Рисунок 39" descr="https://math-oge.sdamgia.ru/get_file?id=21107&amp;p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8733" y="2664847"/>
            <a:ext cx="4383267" cy="348376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2589213" y="6548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3236695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225685" y="624110"/>
            <a:ext cx="10525328" cy="5601592"/>
          </a:xfrm>
        </p:spPr>
        <p:txBody>
          <a:bodyPr>
            <a:normAutofit/>
          </a:bodyPr>
          <a:lstStyle/>
          <a:p>
            <a:r>
              <a:rPr lang="ru-RU" sz="2400" dirty="0">
                <a:latin typeface="Times New Roman" panose="02020603050405020304" pitchFamily="18" charset="0"/>
                <a:cs typeface="Times New Roman" panose="02020603050405020304" pitchFamily="18" charset="0"/>
              </a:rPr>
              <a:t>На плане изображена схема квартиры (сторона каждой клетки на схеме равна 1 м). Вход и выход осуществляются через единственную дверь.</a:t>
            </a:r>
          </a:p>
          <a:p>
            <a:r>
              <a:rPr lang="ru-RU" sz="2400" dirty="0">
                <a:latin typeface="Times New Roman" panose="02020603050405020304" pitchFamily="18" charset="0"/>
                <a:cs typeface="Times New Roman" panose="02020603050405020304" pitchFamily="18" charset="0"/>
              </a:rPr>
              <a:t>При входе в квартиру расположен коридор, отмеченный цифрой 2. Слева от него расположен балкон. Перед входом в квартиру располагается совмещённый санузел, а справа от него — детская комната.</a:t>
            </a:r>
          </a:p>
          <a:p>
            <a:r>
              <a:rPr lang="ru-RU" sz="2400" dirty="0">
                <a:latin typeface="Times New Roman" panose="02020603050405020304" pitchFamily="18" charset="0"/>
                <a:cs typeface="Times New Roman" panose="02020603050405020304" pitchFamily="18" charset="0"/>
              </a:rPr>
              <a:t>Гостиная занимает наибольшую площадь в квартире, из гостиной можно попасть в кабинет. В конце коридора находится кухня площадью 20 м</a:t>
            </a:r>
            <a:r>
              <a:rPr lang="ru-RU" sz="2400" baseline="30000" dirty="0">
                <a:latin typeface="Times New Roman" panose="02020603050405020304" pitchFamily="18" charset="0"/>
                <a:cs typeface="Times New Roman" panose="02020603050405020304" pitchFamily="18" charset="0"/>
              </a:rPr>
              <a:t>2</a:t>
            </a:r>
            <a:r>
              <a:rPr lang="ru-RU" sz="2400" dirty="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Пол в гостиной планируется покрыть паркетной доской длиной 1 м и шириной 0,25 м.</a:t>
            </a:r>
          </a:p>
          <a:p>
            <a:r>
              <a:rPr lang="ru-RU" sz="2400" dirty="0">
                <a:latin typeface="Times New Roman" panose="02020603050405020304" pitchFamily="18" charset="0"/>
                <a:cs typeface="Times New Roman" panose="02020603050405020304" pitchFamily="18" charset="0"/>
              </a:rPr>
              <a:t>В квартире проведены газопровод и электричество.</a:t>
            </a:r>
          </a:p>
          <a:p>
            <a:endParaRPr lang="ru-RU" dirty="0"/>
          </a:p>
        </p:txBody>
      </p:sp>
    </p:spTree>
    <p:extLst>
      <p:ext uri="{BB962C8B-B14F-4D97-AF65-F5344CB8AC3E}">
        <p14:creationId xmlns:p14="http://schemas.microsoft.com/office/powerpoint/2010/main" val="1754437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0341" y="624110"/>
            <a:ext cx="9434272" cy="1912056"/>
          </a:xfrm>
        </p:spPr>
        <p:txBody>
          <a:bodyPr>
            <a:normAutofit/>
          </a:bodyPr>
          <a:lstStyle/>
          <a:p>
            <a:r>
              <a:rPr lang="ru-RU" sz="2700" u="heavy" dirty="0">
                <a:solidFill>
                  <a:schemeClr val="accent1">
                    <a:lumMod val="75000"/>
                  </a:schemeClr>
                </a:solidFill>
              </a:rPr>
              <a:t>Компетентность</a:t>
            </a:r>
            <a:r>
              <a:rPr lang="ru-RU" sz="2700" dirty="0">
                <a:solidFill>
                  <a:schemeClr val="accent1">
                    <a:lumMod val="75000"/>
                  </a:schemeClr>
                </a:solidFill>
              </a:rPr>
              <a:t> </a:t>
            </a:r>
            <a:r>
              <a:rPr lang="ru-RU" sz="2700" dirty="0"/>
              <a:t>– это умение применить накопленные знания  в </a:t>
            </a:r>
            <a:r>
              <a:rPr lang="ru-RU" sz="2700" dirty="0" smtClean="0"/>
              <a:t>практической </a:t>
            </a:r>
            <a:r>
              <a:rPr lang="ru-RU" sz="2700" dirty="0"/>
              <a:t>деятельности и повседневной жизни</a:t>
            </a:r>
            <a:r>
              <a:rPr lang="ru-RU" dirty="0"/>
              <a:t/>
            </a:r>
            <a:br>
              <a:rPr lang="ru-RU" dirty="0"/>
            </a:br>
            <a:endParaRPr lang="ru-RU" dirty="0"/>
          </a:p>
        </p:txBody>
      </p:sp>
      <p:sp>
        <p:nvSpPr>
          <p:cNvPr id="3" name="Объект 2"/>
          <p:cNvSpPr>
            <a:spLocks noGrp="1"/>
          </p:cNvSpPr>
          <p:nvPr>
            <p:ph idx="1"/>
          </p:nvPr>
        </p:nvSpPr>
        <p:spPr>
          <a:xfrm>
            <a:off x="2149265" y="2536166"/>
            <a:ext cx="8915400" cy="3306045"/>
          </a:xfrm>
        </p:spPr>
        <p:txBody>
          <a:bodyPr>
            <a:noAutofit/>
          </a:bodyPr>
          <a:lstStyle/>
          <a:p>
            <a:r>
              <a:rPr lang="ru-RU" sz="2800" u="sng" dirty="0" smtClean="0">
                <a:solidFill>
                  <a:schemeClr val="accent1">
                    <a:lumMod val="75000"/>
                  </a:schemeClr>
                </a:solidFill>
              </a:rPr>
              <a:t>КОЗ</a:t>
            </a:r>
            <a:r>
              <a:rPr lang="ru-RU" sz="2800" dirty="0" smtClean="0"/>
              <a:t> </a:t>
            </a:r>
            <a:r>
              <a:rPr lang="ru-RU" sz="2800" dirty="0"/>
              <a:t>– это задание, которое требует использования знаний в условиях неопределённости, за пределами учебной ситуации, организует деятельность обучающегося, а не требует воспроизведения им информации или отдельных действий (В.А. </a:t>
            </a:r>
            <a:r>
              <a:rPr lang="ru-RU" sz="2800" dirty="0" err="1"/>
              <a:t>Болотов</a:t>
            </a:r>
            <a:r>
              <a:rPr lang="ru-RU" sz="2800" dirty="0"/>
              <a:t>)</a:t>
            </a:r>
          </a:p>
          <a:p>
            <a:endParaRPr lang="ru-RU" sz="2800" dirty="0"/>
          </a:p>
        </p:txBody>
      </p:sp>
    </p:spTree>
    <p:extLst>
      <p:ext uri="{BB962C8B-B14F-4D97-AF65-F5344CB8AC3E}">
        <p14:creationId xmlns:p14="http://schemas.microsoft.com/office/powerpoint/2010/main" val="2948894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5" name="Рисунок 4"/>
          <p:cNvPicPr>
            <a:picLocks noChangeAspect="1"/>
          </p:cNvPicPr>
          <p:nvPr/>
        </p:nvPicPr>
        <p:blipFill>
          <a:blip r:embed="rId2"/>
          <a:stretch>
            <a:fillRect/>
          </a:stretch>
        </p:blipFill>
        <p:spPr>
          <a:xfrm>
            <a:off x="922190" y="778213"/>
            <a:ext cx="10206253" cy="5836596"/>
          </a:xfrm>
          <a:prstGeom prst="rect">
            <a:avLst/>
          </a:prstGeom>
        </p:spPr>
      </p:pic>
    </p:spTree>
    <p:extLst>
      <p:ext uri="{BB962C8B-B14F-4D97-AF65-F5344CB8AC3E}">
        <p14:creationId xmlns:p14="http://schemas.microsoft.com/office/powerpoint/2010/main" val="2673793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2200392596"/>
              </p:ext>
            </p:extLst>
          </p:nvPr>
        </p:nvGraphicFramePr>
        <p:xfrm>
          <a:off x="1731521" y="3735421"/>
          <a:ext cx="9773092" cy="2743201"/>
        </p:xfrm>
        <a:graphic>
          <a:graphicData uri="http://schemas.openxmlformats.org/drawingml/2006/table">
            <a:tbl>
              <a:tblPr firstRow="1" firstCol="1" bandRow="1"/>
              <a:tblGrid>
                <a:gridCol w="2443273">
                  <a:extLst>
                    <a:ext uri="{9D8B030D-6E8A-4147-A177-3AD203B41FA5}">
                      <a16:colId xmlns:a16="http://schemas.microsoft.com/office/drawing/2014/main" val="958681637"/>
                    </a:ext>
                  </a:extLst>
                </a:gridCol>
                <a:gridCol w="2443273">
                  <a:extLst>
                    <a:ext uri="{9D8B030D-6E8A-4147-A177-3AD203B41FA5}">
                      <a16:colId xmlns:a16="http://schemas.microsoft.com/office/drawing/2014/main" val="3939599133"/>
                    </a:ext>
                  </a:extLst>
                </a:gridCol>
                <a:gridCol w="2443273">
                  <a:extLst>
                    <a:ext uri="{9D8B030D-6E8A-4147-A177-3AD203B41FA5}">
                      <a16:colId xmlns:a16="http://schemas.microsoft.com/office/drawing/2014/main" val="1665699857"/>
                    </a:ext>
                  </a:extLst>
                </a:gridCol>
                <a:gridCol w="2443273">
                  <a:extLst>
                    <a:ext uri="{9D8B030D-6E8A-4147-A177-3AD203B41FA5}">
                      <a16:colId xmlns:a16="http://schemas.microsoft.com/office/drawing/2014/main" val="2353857269"/>
                    </a:ext>
                  </a:extLst>
                </a:gridCol>
              </a:tblGrid>
              <a:tr h="1549149">
                <a:tc>
                  <a:txBody>
                    <a:bodyPr/>
                    <a:lstStyle/>
                    <a:p>
                      <a:pPr>
                        <a:lnSpc>
                          <a:spcPct val="107000"/>
                        </a:lnSpc>
                      </a:pPr>
                      <a:endParaRPr lang="ru-RU" sz="1800" dirty="0">
                        <a:effectLst/>
                        <a:latin typeface="Calibri" panose="020F0502020204030204" pitchFamily="34" charset="0"/>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DEDE"/>
                    </a:solidFill>
                  </a:tcPr>
                </a:tc>
                <a:tc>
                  <a:txBody>
                    <a:bodyPr/>
                    <a:lstStyle/>
                    <a:p>
                      <a:pPr algn="ctr">
                        <a:lnSpc>
                          <a:spcPct val="107000"/>
                        </a:lnSpc>
                        <a:spcAft>
                          <a:spcPts val="800"/>
                        </a:spcAft>
                      </a:pPr>
                      <a:r>
                        <a:rPr lang="ru-RU"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Цена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DEDE"/>
                    </a:solidFill>
                  </a:tcPr>
                </a:tc>
                <a:tc>
                  <a:txBody>
                    <a:bodyPr/>
                    <a:lstStyle/>
                    <a:p>
                      <a:pPr algn="ctr">
                        <a:lnSpc>
                          <a:spcPct val="107000"/>
                        </a:lnSpc>
                        <a:spcAft>
                          <a:spcPts val="800"/>
                        </a:spcAft>
                      </a:pPr>
                      <a:r>
                        <a:rPr lang="ru-RU"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Сред. расход</a:t>
                      </a:r>
                      <a:br>
                        <a:rPr lang="ru-RU"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ru-RU"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газа /</a:t>
                      </a:r>
                      <a:br>
                        <a:rPr lang="ru-RU"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ru-RU"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сред. </a:t>
                      </a:r>
                      <a:r>
                        <a:rPr lang="ru-RU" sz="1800" b="1"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потребл</a:t>
                      </a:r>
                      <a:r>
                        <a:rPr lang="ru-RU"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t>
                      </a:r>
                      <a:br>
                        <a:rPr lang="ru-RU"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ru-RU"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мощность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DEDE"/>
                    </a:solidFill>
                  </a:tcPr>
                </a:tc>
                <a:tc>
                  <a:txBody>
                    <a:bodyPr/>
                    <a:lstStyle/>
                    <a:p>
                      <a:pPr algn="ctr">
                        <a:lnSpc>
                          <a:spcPct val="107000"/>
                        </a:lnSpc>
                        <a:spcAft>
                          <a:spcPts val="800"/>
                        </a:spcAft>
                      </a:pPr>
                      <a:r>
                        <a:rPr lang="ru-RU"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Стоимость газа /</a:t>
                      </a:r>
                      <a:br>
                        <a:rPr lang="ru-RU"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ru-RU"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электро-энергии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DEDE"/>
                    </a:solidFill>
                  </a:tcPr>
                </a:tc>
                <a:extLst>
                  <a:ext uri="{0D108BD9-81ED-4DB2-BD59-A6C34878D82A}">
                    <a16:rowId xmlns:a16="http://schemas.microsoft.com/office/drawing/2014/main" val="3015502263"/>
                  </a:ext>
                </a:extLst>
              </a:tr>
              <a:tr h="597026">
                <a:tc>
                  <a:txBody>
                    <a:bodyPr/>
                    <a:lstStyle/>
                    <a:p>
                      <a:pPr>
                        <a:lnSpc>
                          <a:spcPct val="107000"/>
                        </a:lnSpc>
                        <a:spcBef>
                          <a:spcPts val="375"/>
                        </a:spcBef>
                        <a:spcAft>
                          <a:spcPts val="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Газовая плита</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75"/>
                        </a:spcBef>
                        <a:spcAft>
                          <a:spcPts val="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44 680 руб.</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75"/>
                        </a:spcBef>
                        <a:spcAft>
                          <a:spcPts val="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куб. м/ч</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75"/>
                        </a:spcBef>
                        <a:spcAft>
                          <a:spcPts val="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руб./куб. 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2646433"/>
                  </a:ext>
                </a:extLst>
              </a:tr>
              <a:tr h="597026">
                <a:tc>
                  <a:txBody>
                    <a:bodyPr/>
                    <a:lstStyle/>
                    <a:p>
                      <a:pPr>
                        <a:lnSpc>
                          <a:spcPct val="107000"/>
                        </a:lnSpc>
                        <a:spcBef>
                          <a:spcPts val="375"/>
                        </a:spcBef>
                        <a:spcAft>
                          <a:spcPts val="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Электроплитка</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75"/>
                        </a:spcBef>
                        <a:spcAft>
                          <a:spcPts val="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21 000 руб.</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75"/>
                        </a:spcBef>
                        <a:spcAft>
                          <a:spcPts val="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 кВт</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75"/>
                        </a:spcBef>
                        <a:spcAft>
                          <a:spcPts val="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руб./(кВт · ч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6377320"/>
                  </a:ext>
                </a:extLst>
              </a:tr>
            </a:tbl>
          </a:graphicData>
        </a:graphic>
      </p:graphicFrame>
      <p:sp>
        <p:nvSpPr>
          <p:cNvPr id="7" name="Rectangle 2"/>
          <p:cNvSpPr>
            <a:spLocks noGrp="1" noChangeArrowheads="1"/>
          </p:cNvSpPr>
          <p:nvPr>
            <p:ph type="title"/>
          </p:nvPr>
        </p:nvSpPr>
        <p:spPr bwMode="auto">
          <a:xfrm>
            <a:off x="1070042" y="29487"/>
            <a:ext cx="10894979"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381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a:t>
            </a:r>
            <a:r>
              <a:rPr kumimoji="0" lang="ru-RU" altLang="ru-RU" sz="2000" b="1"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ru-RU" sz="2000" b="1" i="0" u="none" strike="noStrike" cap="none" normalizeH="0" baseline="0" dirty="0" smtClean="0">
                <a:ln>
                  <a:noFill/>
                </a:ln>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Задание 5</a:t>
            </a:r>
            <a:r>
              <a:rPr kumimoji="0" lang="ru-RU" altLang="ru-RU" sz="2000" b="1"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ru-RU" sz="2000" b="1" i="0" u="none" strike="noStrike" cap="none" normalizeH="0" baseline="0" dirty="0" smtClean="0">
                <a:ln>
                  <a:noFill/>
                </a:ln>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t>
            </a:r>
            <a:r>
              <a:rPr kumimoji="0" lang="ru-RU" altLang="ru-RU" sz="2000" b="1"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ru-RU" sz="2000" b="1" i="0" u="none" strike="noStrike" cap="none" normalizeH="0" baseline="0" dirty="0" smtClean="0">
                <a:ln>
                  <a:noFill/>
                </a:ln>
                <a:solidFill>
                  <a:srgbClr val="090949"/>
                </a:solidFill>
                <a:effectLst/>
                <a:latin typeface="Verdana" panose="020B0604030504040204" pitchFamily="34" charset="0"/>
                <a:ea typeface="Times New Roman" panose="02020603050405020304" pitchFamily="18" charset="0"/>
                <a:cs typeface="Times New Roman" panose="02020603050405020304" pitchFamily="18" charset="0"/>
                <a:hlinkClick r:id="rId2"/>
              </a:rPr>
              <a:t>366919</a:t>
            </a:r>
            <a:endParaRPr kumimoji="0" lang="ru-RU" altLang="ru-RU" sz="2000" b="0" i="0" u="none" strike="noStrike" cap="none" normalizeH="0" baseline="0" dirty="0" smtClean="0">
              <a:ln>
                <a:noFill/>
              </a:ln>
              <a:solidFill>
                <a:schemeClr val="tx1"/>
              </a:solidFill>
              <a:effectLst/>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Хозяин квартиры планирует установить в квартире плиту для готовки. Он рассматривает два варианта: газовая плита или электроплитка. Цены на плиты, данные о потреблении и тарифах оплаты даны в таблице.</a:t>
            </a:r>
            <a:endParaRPr kumimoji="0" lang="ru-RU" altLang="ru-RU" sz="2400" b="0" i="0" u="none" strike="noStrike" cap="none" normalizeH="0" baseline="0" dirty="0" smtClean="0">
              <a:ln>
                <a:noFill/>
              </a:ln>
              <a:solidFill>
                <a:schemeClr val="tx1"/>
              </a:solidFill>
              <a:effectLst/>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ru-RU" altLang="ru-RU" sz="2400" b="0" i="0" u="none" strike="noStrike" cap="none" normalizeH="0" baseline="0" dirty="0" smtClean="0">
              <a:ln>
                <a:noFill/>
              </a:ln>
              <a:solidFill>
                <a:schemeClr val="tx1"/>
              </a:solidFill>
              <a:effectLst/>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ru-RU" altLang="ru-RU" sz="2400" b="0" i="0" u="none" strike="noStrike" cap="none" normalizeH="0" baseline="0" dirty="0" smtClean="0">
              <a:ln>
                <a:noFill/>
              </a:ln>
              <a:solidFill>
                <a:schemeClr val="tx1"/>
              </a:solidFill>
              <a:effectLst/>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Обдумав оба варианта, хозяин решил установить газовую плиту. Через сколько часов непрерывного использования экономия от использования газовой плиты вместо электрической компенсирует разность в стоимости установки газовой плиты и электроплитки?</a:t>
            </a:r>
            <a:endParaRPr kumimoji="0" lang="ru-RU" altLang="ru-RU"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081682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0725" y="408450"/>
            <a:ext cx="9877245" cy="807875"/>
          </a:xfrm>
        </p:spPr>
        <p:txBody>
          <a:bodyPr>
            <a:noAutofit/>
          </a:bodyPr>
          <a:lstStyle/>
          <a:p>
            <a:r>
              <a:rPr lang="ru-RU" sz="2800" b="1" dirty="0">
                <a:solidFill>
                  <a:schemeClr val="accent1">
                    <a:lumMod val="75000"/>
                  </a:schemeClr>
                </a:solidFill>
              </a:rPr>
              <a:t>Задание с выбором нескольких правильных ответов:</a:t>
            </a:r>
            <a:br>
              <a:rPr lang="ru-RU" sz="2800" b="1" dirty="0">
                <a:solidFill>
                  <a:schemeClr val="accent1">
                    <a:lumMod val="75000"/>
                  </a:schemeClr>
                </a:solidFill>
              </a:rPr>
            </a:br>
            <a:endParaRPr lang="ru-RU" sz="2800" dirty="0"/>
          </a:p>
        </p:txBody>
      </p:sp>
      <p:sp>
        <p:nvSpPr>
          <p:cNvPr id="3" name="Объект 2"/>
          <p:cNvSpPr>
            <a:spLocks noGrp="1"/>
          </p:cNvSpPr>
          <p:nvPr>
            <p:ph idx="1"/>
          </p:nvPr>
        </p:nvSpPr>
        <p:spPr>
          <a:xfrm>
            <a:off x="2589212" y="1216325"/>
            <a:ext cx="8915400" cy="4694897"/>
          </a:xfrm>
        </p:spPr>
        <p:txBody>
          <a:bodyPr>
            <a:normAutofit lnSpcReduction="10000"/>
          </a:bodyPr>
          <a:lstStyle/>
          <a:p>
            <a:pPr marL="0" indent="0">
              <a:buNone/>
            </a:pPr>
            <a:r>
              <a:rPr lang="ru-RU" dirty="0" smtClean="0"/>
              <a:t>	</a:t>
            </a:r>
            <a:r>
              <a:rPr lang="ru-RU" sz="2000" dirty="0" smtClean="0"/>
              <a:t>В </a:t>
            </a:r>
            <a:r>
              <a:rPr lang="ru-RU" sz="2000" dirty="0"/>
              <a:t>го­ро­де Z в 2019 году маль­чи­ков ро­ди­лось больше, чем девочек. Маль­чи­ков чаще всего на­зы­ва­ли Андрей, а девочек — Мария. Вы­бе­ри­те утверждения, ко­то­рые сле­ду­ют из приведённых данных.</a:t>
            </a:r>
          </a:p>
          <a:p>
            <a:pPr marL="0" indent="0">
              <a:buNone/>
            </a:pPr>
            <a:r>
              <a:rPr lang="ru-RU" sz="2000" dirty="0"/>
              <a:t>Среди рождённых в 2019 году в го­ро­де Z:</a:t>
            </a:r>
          </a:p>
          <a:p>
            <a:pPr marL="0" indent="0">
              <a:buNone/>
            </a:pPr>
            <a:r>
              <a:rPr lang="ru-RU" sz="2000" dirty="0"/>
              <a:t>1) де­во­чек с име­нем Мария больше, чем с име­нем Светлана.</a:t>
            </a:r>
          </a:p>
          <a:p>
            <a:pPr marL="0" indent="0">
              <a:buNone/>
            </a:pPr>
            <a:r>
              <a:rPr lang="ru-RU" sz="2000" dirty="0"/>
              <a:t>2) маль­чи­ков с име­нем Ни­ко­лай больше, чем с име­нем Аристарх.</a:t>
            </a:r>
          </a:p>
          <a:p>
            <a:pPr marL="0" indent="0">
              <a:buNone/>
            </a:pPr>
            <a:r>
              <a:rPr lang="ru-RU" sz="2000" dirty="0"/>
              <a:t>3) хотя бы од­но­го из ро­див­ших­ся маль­чи­ков на­зва­ли Андреем.</a:t>
            </a:r>
          </a:p>
          <a:p>
            <a:pPr marL="0" indent="0">
              <a:buNone/>
            </a:pPr>
            <a:r>
              <a:rPr lang="ru-RU" sz="2000" dirty="0"/>
              <a:t>4) маль­чи­ков с име­нем Ан­дрей больше, чем де­во­чек с име­нем Мария.</a:t>
            </a:r>
          </a:p>
          <a:p>
            <a:pPr marL="0" indent="0">
              <a:buNone/>
            </a:pPr>
            <a:r>
              <a:rPr lang="ru-RU" sz="2000" dirty="0"/>
              <a:t>В от­ве­те ука­жи­те но­ме­ра вы­бран­ных утвер­жде­ний без пробелов, за­пя­тых и дру­гих до­пол­ни­тель­ных символов.</a:t>
            </a:r>
          </a:p>
          <a:p>
            <a:pPr marL="0" indent="0">
              <a:buNone/>
            </a:pPr>
            <a:r>
              <a:rPr lang="ru-RU" sz="2000" dirty="0"/>
              <a:t> </a:t>
            </a:r>
          </a:p>
          <a:p>
            <a:endParaRPr lang="ru-RU" dirty="0"/>
          </a:p>
        </p:txBody>
      </p:sp>
    </p:spTree>
    <p:extLst>
      <p:ext uri="{BB962C8B-B14F-4D97-AF65-F5344CB8AC3E}">
        <p14:creationId xmlns:p14="http://schemas.microsoft.com/office/powerpoint/2010/main" val="353267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8747" y="296306"/>
            <a:ext cx="9442899" cy="1428977"/>
          </a:xfrm>
        </p:spPr>
        <p:txBody>
          <a:bodyPr>
            <a:normAutofit fontScale="90000"/>
          </a:bodyPr>
          <a:lstStyle/>
          <a:p>
            <a:r>
              <a:rPr lang="ru-RU" dirty="0" smtClean="0"/>
              <a:t> </a:t>
            </a:r>
            <a:r>
              <a:rPr lang="ru-RU" sz="2800" b="1" dirty="0" smtClean="0">
                <a:solidFill>
                  <a:schemeClr val="accent1">
                    <a:lumMod val="75000"/>
                  </a:schemeClr>
                </a:solidFill>
              </a:rPr>
              <a:t>Задание </a:t>
            </a:r>
            <a:r>
              <a:rPr lang="ru-RU" sz="2800" b="1" dirty="0">
                <a:solidFill>
                  <a:schemeClr val="accent1">
                    <a:lumMod val="75000"/>
                  </a:schemeClr>
                </a:solidFill>
              </a:rPr>
              <a:t>с выбором 1 правильного ответа:</a:t>
            </a:r>
            <a:r>
              <a:rPr lang="ru-RU" sz="2800" b="1" dirty="0"/>
              <a:t> </a:t>
            </a:r>
            <a:r>
              <a:rPr lang="ru-RU" sz="2800" b="1" dirty="0" smtClean="0"/>
              <a:t/>
            </a:r>
            <a:br>
              <a:rPr lang="ru-RU" sz="2800" b="1" dirty="0" smtClean="0"/>
            </a:br>
            <a:r>
              <a:rPr lang="ru-RU" sz="2800" b="1" dirty="0"/>
              <a:t/>
            </a:r>
            <a:br>
              <a:rPr lang="ru-RU" sz="2800" b="1" dirty="0"/>
            </a:br>
            <a:r>
              <a:rPr lang="ru-RU" sz="2800" b="1" dirty="0" smtClean="0"/>
              <a:t/>
            </a:r>
            <a:br>
              <a:rPr lang="ru-RU" sz="2800" b="1" dirty="0" smtClean="0"/>
            </a:br>
            <a:r>
              <a:rPr lang="ru-RU" sz="2800" b="1" dirty="0" smtClean="0"/>
              <a:t/>
            </a:r>
            <a:br>
              <a:rPr lang="ru-RU" sz="2800" b="1" dirty="0" smtClean="0"/>
            </a:br>
            <a:endParaRPr lang="ru-RU" sz="2800" b="1" dirty="0"/>
          </a:p>
        </p:txBody>
      </p:sp>
      <p:pic>
        <p:nvPicPr>
          <p:cNvPr id="18" name="Рисунок 17"/>
          <p:cNvPicPr>
            <a:picLocks noChangeAspect="1"/>
          </p:cNvPicPr>
          <p:nvPr/>
        </p:nvPicPr>
        <p:blipFill>
          <a:blip r:embed="rId2"/>
          <a:stretch>
            <a:fillRect/>
          </a:stretch>
        </p:blipFill>
        <p:spPr>
          <a:xfrm>
            <a:off x="2173857" y="1140581"/>
            <a:ext cx="8514271" cy="1464596"/>
          </a:xfrm>
          <a:prstGeom prst="rect">
            <a:avLst/>
          </a:prstGeom>
        </p:spPr>
      </p:pic>
    </p:spTree>
    <p:extLst>
      <p:ext uri="{BB962C8B-B14F-4D97-AF65-F5344CB8AC3E}">
        <p14:creationId xmlns:p14="http://schemas.microsoft.com/office/powerpoint/2010/main" val="2007102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3087" y="624110"/>
            <a:ext cx="9765102" cy="1023535"/>
          </a:xfrm>
        </p:spPr>
        <p:txBody>
          <a:bodyPr>
            <a:normAutofit/>
          </a:bodyPr>
          <a:lstStyle/>
          <a:p>
            <a:r>
              <a:rPr lang="ru-RU" sz="2800" b="1" dirty="0">
                <a:solidFill>
                  <a:schemeClr val="accent1">
                    <a:lumMod val="75000"/>
                  </a:schemeClr>
                </a:solidFill>
              </a:rPr>
              <a:t>Задание с выбором наиболее правильного ответа: </a:t>
            </a:r>
          </a:p>
        </p:txBody>
      </p:sp>
      <p:pic>
        <p:nvPicPr>
          <p:cNvPr id="4" name="Объект 3"/>
          <p:cNvPicPr>
            <a:picLocks noGrp="1" noChangeAspect="1"/>
          </p:cNvPicPr>
          <p:nvPr>
            <p:ph idx="1"/>
          </p:nvPr>
        </p:nvPicPr>
        <p:blipFill>
          <a:blip r:embed="rId2"/>
          <a:stretch>
            <a:fillRect/>
          </a:stretch>
        </p:blipFill>
        <p:spPr>
          <a:xfrm>
            <a:off x="1699404" y="2096220"/>
            <a:ext cx="9765102" cy="1871931"/>
          </a:xfrm>
          <a:prstGeom prst="rect">
            <a:avLst/>
          </a:prstGeom>
        </p:spPr>
      </p:pic>
    </p:spTree>
    <p:extLst>
      <p:ext uri="{BB962C8B-B14F-4D97-AF65-F5344CB8AC3E}">
        <p14:creationId xmlns:p14="http://schemas.microsoft.com/office/powerpoint/2010/main" val="837954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chemeClr val="accent1">
                    <a:lumMod val="75000"/>
                  </a:schemeClr>
                </a:solidFill>
              </a:rPr>
              <a:t>Задание с альтернативным ответом:</a:t>
            </a: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2589212" y="1354347"/>
                <a:ext cx="8915400" cy="4556875"/>
              </a:xfrm>
            </p:spPr>
            <p:txBody>
              <a:bodyPr/>
              <a:lstStyle/>
              <a:p>
                <a:r>
                  <a:rPr lang="ru-RU" dirty="0"/>
                  <a:t>Верны ли утверждения для функции </a:t>
                </a:r>
                <a14:m>
                  <m:oMath xmlns:m="http://schemas.openxmlformats.org/officeDocument/2006/math">
                    <m:r>
                      <a:rPr lang="ru-RU" i="1">
                        <a:latin typeface="Cambria Math" panose="02040503050406030204" pitchFamily="18" charset="0"/>
                      </a:rPr>
                      <m:t>𝑦</m:t>
                    </m:r>
                    <m:r>
                      <a:rPr lang="ru-RU" i="1">
                        <a:latin typeface="Cambria Math" panose="02040503050406030204" pitchFamily="18" charset="0"/>
                      </a:rPr>
                      <m:t>=</m:t>
                    </m:r>
                    <m:r>
                      <a:rPr lang="ru-RU" i="1">
                        <a:latin typeface="Cambria Math" panose="02040503050406030204" pitchFamily="18" charset="0"/>
                      </a:rPr>
                      <m:t>𝑠𝑖𝑛</m:t>
                    </m:r>
                    <m:r>
                      <a:rPr lang="ru-RU" i="1">
                        <a:latin typeface="Cambria Math" panose="02040503050406030204" pitchFamily="18" charset="0"/>
                      </a:rPr>
                      <m:t>2</m:t>
                    </m:r>
                    <m:r>
                      <a:rPr lang="ru-RU" i="1">
                        <a:latin typeface="Cambria Math" panose="02040503050406030204" pitchFamily="18" charset="0"/>
                      </a:rPr>
                      <m:t>𝑥</m:t>
                    </m:r>
                    <m:r>
                      <a:rPr lang="ru-RU" i="1">
                        <a:latin typeface="Cambria Math" panose="02040503050406030204" pitchFamily="18" charset="0"/>
                      </a:rPr>
                      <m:t>−1,5</m:t>
                    </m:r>
                  </m:oMath>
                </a14:m>
                <a:endParaRPr lang="ru-RU" dirty="0"/>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2589212" y="1354347"/>
                <a:ext cx="8915400" cy="4556875"/>
              </a:xfrm>
              <a:blipFill rotWithShape="0">
                <a:blip r:embed="rId2"/>
                <a:stretch>
                  <a:fillRect l="-479" t="-668"/>
                </a:stretch>
              </a:blipFill>
            </p:spPr>
            <p:txBody>
              <a:bodyPr/>
              <a:lstStyle/>
              <a:p>
                <a:r>
                  <a:rPr lang="ru-RU">
                    <a:noFill/>
                  </a:rPr>
                  <a:t> </a:t>
                </a:r>
              </a:p>
            </p:txBody>
          </p:sp>
        </mc:Fallback>
      </mc:AlternateContent>
      <p:graphicFrame>
        <p:nvGraphicFramePr>
          <p:cNvPr id="5" name="Таблица 4"/>
          <p:cNvGraphicFramePr>
            <a:graphicFrameLocks noGrp="1"/>
          </p:cNvGraphicFramePr>
          <p:nvPr>
            <p:extLst>
              <p:ext uri="{D42A27DB-BD31-4B8C-83A1-F6EECF244321}">
                <p14:modId xmlns:p14="http://schemas.microsoft.com/office/powerpoint/2010/main" val="781257833"/>
              </p:ext>
            </p:extLst>
          </p:nvPr>
        </p:nvGraphicFramePr>
        <p:xfrm>
          <a:off x="2941607" y="1905000"/>
          <a:ext cx="7039156" cy="4629941"/>
        </p:xfrm>
        <a:graphic>
          <a:graphicData uri="http://schemas.openxmlformats.org/drawingml/2006/table">
            <a:tbl>
              <a:tblPr firstRow="1" firstCol="1" bandRow="1"/>
              <a:tblGrid>
                <a:gridCol w="427181">
                  <a:extLst>
                    <a:ext uri="{9D8B030D-6E8A-4147-A177-3AD203B41FA5}">
                      <a16:colId xmlns:a16="http://schemas.microsoft.com/office/drawing/2014/main" val="20000"/>
                    </a:ext>
                  </a:extLst>
                </a:gridCol>
                <a:gridCol w="5636836">
                  <a:extLst>
                    <a:ext uri="{9D8B030D-6E8A-4147-A177-3AD203B41FA5}">
                      <a16:colId xmlns:a16="http://schemas.microsoft.com/office/drawing/2014/main" val="20001"/>
                    </a:ext>
                  </a:extLst>
                </a:gridCol>
                <a:gridCol w="478248">
                  <a:extLst>
                    <a:ext uri="{9D8B030D-6E8A-4147-A177-3AD203B41FA5}">
                      <a16:colId xmlns:a16="http://schemas.microsoft.com/office/drawing/2014/main" val="20002"/>
                    </a:ext>
                  </a:extLst>
                </a:gridCol>
                <a:gridCol w="496891">
                  <a:extLst>
                    <a:ext uri="{9D8B030D-6E8A-4147-A177-3AD203B41FA5}">
                      <a16:colId xmlns:a16="http://schemas.microsoft.com/office/drawing/2014/main" val="20003"/>
                    </a:ext>
                  </a:extLst>
                </a:gridCol>
              </a:tblGrid>
              <a:tr h="426289">
                <a:tc>
                  <a:txBody>
                    <a:bodyPr/>
                    <a:lstStyle/>
                    <a:p>
                      <a:pPr algn="ctr">
                        <a:lnSpc>
                          <a:spcPct val="15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Утверждения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нет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6289">
                <a:tc>
                  <a:txBody>
                    <a:bodyPr/>
                    <a:lstStyle/>
                    <a:p>
                      <a:pPr algn="ctr">
                        <a:lnSpc>
                          <a:spcPct val="150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График функции называется синусоидой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6289">
                <a:tc>
                  <a:txBody>
                    <a:bodyPr/>
                    <a:lstStyle/>
                    <a:p>
                      <a:pPr algn="ctr">
                        <a:lnSpc>
                          <a:spcPct val="150000"/>
                        </a:lnSpc>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Областью определения является промежуток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[-2,5; -0,5]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6289">
                <a:tc>
                  <a:txBody>
                    <a:bodyPr/>
                    <a:lstStyle/>
                    <a:p>
                      <a:pPr algn="ctr">
                        <a:lnSpc>
                          <a:spcPct val="150000"/>
                        </a:lnSpc>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Областью значений является промежуток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[-2,5; -0,5]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78865">
                <a:tc>
                  <a:txBody>
                    <a:bodyPr/>
                    <a:lstStyle/>
                    <a:p>
                      <a:pPr algn="ctr">
                        <a:lnSpc>
                          <a:spcPct val="150000"/>
                        </a:lnSpc>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4</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График функции можно получить из графика функции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y</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sin x</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путем растяжения вдоль оси Ох в 2 раза и параллельным переносом вдоль оси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 три клетки вниз</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78865">
                <a:tc>
                  <a:txBody>
                    <a:bodyPr/>
                    <a:lstStyle/>
                    <a:p>
                      <a:pPr algn="ctr">
                        <a:lnSpc>
                          <a:spcPct val="150000"/>
                        </a:lnSpc>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5</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График функции можно получить из графика функции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y</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sin x</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путем сжатия вдоль оси Ох в 2 раза и параллельным переносом вдоль оси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 1,5 см вниз</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5597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4474" y="261801"/>
            <a:ext cx="9304876" cy="1280890"/>
          </a:xfrm>
        </p:spPr>
        <p:txBody>
          <a:bodyPr>
            <a:normAutofit/>
          </a:bodyPr>
          <a:lstStyle/>
          <a:p>
            <a:r>
              <a:rPr lang="ru-RU" sz="2800" b="1" dirty="0">
                <a:solidFill>
                  <a:schemeClr val="accent1">
                    <a:lumMod val="75000"/>
                  </a:schemeClr>
                </a:solidFill>
              </a:rPr>
              <a:t>Задание на установление соответствия:</a:t>
            </a:r>
          </a:p>
        </p:txBody>
      </p:sp>
      <p:sp>
        <p:nvSpPr>
          <p:cNvPr id="3" name="Объект 2"/>
          <p:cNvSpPr>
            <a:spLocks noGrp="1"/>
          </p:cNvSpPr>
          <p:nvPr>
            <p:ph idx="1"/>
          </p:nvPr>
        </p:nvSpPr>
        <p:spPr>
          <a:xfrm>
            <a:off x="2394473" y="1374475"/>
            <a:ext cx="9095911" cy="4439728"/>
          </a:xfrm>
        </p:spPr>
        <p:txBody>
          <a:bodyPr>
            <a:normAutofit/>
          </a:bodyPr>
          <a:lstStyle/>
          <a:p>
            <a:r>
              <a:rPr lang="ru-RU" sz="2000" dirty="0"/>
              <a:t>Уста­но­ви­те со­от­вет­ствие между не­ра­вен­ства­ми и их решениями</a:t>
            </a:r>
          </a:p>
          <a:p>
            <a:endParaRPr lang="ru-RU" sz="2000" dirty="0"/>
          </a:p>
        </p:txBody>
      </p:sp>
      <mc:AlternateContent xmlns:mc="http://schemas.openxmlformats.org/markup-compatibility/2006" xmlns:a14="http://schemas.microsoft.com/office/drawing/2010/main">
        <mc:Choice Requires="a14">
          <p:graphicFrame>
            <p:nvGraphicFramePr>
              <p:cNvPr id="4" name="Таблица 3"/>
              <p:cNvGraphicFramePr>
                <a:graphicFrameLocks noGrp="1"/>
              </p:cNvGraphicFramePr>
              <p:nvPr>
                <p:extLst>
                  <p:ext uri="{D42A27DB-BD31-4B8C-83A1-F6EECF244321}">
                    <p14:modId xmlns:p14="http://schemas.microsoft.com/office/powerpoint/2010/main" val="2299087904"/>
                  </p:ext>
                </p:extLst>
              </p:nvPr>
            </p:nvGraphicFramePr>
            <p:xfrm>
              <a:off x="3416060" y="2208361"/>
              <a:ext cx="6521570" cy="4063042"/>
            </p:xfrm>
            <a:graphic>
              <a:graphicData uri="http://schemas.openxmlformats.org/drawingml/2006/table">
                <a:tbl>
                  <a:tblPr firstRow="1" firstCol="1" bandRow="1"/>
                  <a:tblGrid>
                    <a:gridCol w="3071004">
                      <a:extLst>
                        <a:ext uri="{9D8B030D-6E8A-4147-A177-3AD203B41FA5}">
                          <a16:colId xmlns:a16="http://schemas.microsoft.com/office/drawing/2014/main" val="20000"/>
                        </a:ext>
                      </a:extLst>
                    </a:gridCol>
                    <a:gridCol w="3450566">
                      <a:extLst>
                        <a:ext uri="{9D8B030D-6E8A-4147-A177-3AD203B41FA5}">
                          <a16:colId xmlns:a16="http://schemas.microsoft.com/office/drawing/2014/main" val="20001"/>
                        </a:ext>
                      </a:extLst>
                    </a:gridCol>
                  </a:tblGrid>
                  <a:tr h="390153">
                    <a:tc>
                      <a:txBody>
                        <a:bodyPr/>
                        <a:lstStyle/>
                        <a:p>
                          <a:pPr algn="just">
                            <a:spcAft>
                              <a:spcPts val="0"/>
                            </a:spcAft>
                          </a:pPr>
                          <a:r>
                            <a:rPr lang="ru-R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Неравенства</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Решения</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80304">
                    <a:tc>
                      <a:txBody>
                        <a:bodyPr/>
                        <a:lstStyle/>
                        <a:p>
                          <a:pPr algn="just">
                            <a:spcAft>
                              <a:spcPts val="0"/>
                            </a:spcAft>
                          </a:pPr>
                          <a:r>
                            <a:rPr lang="ru-R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А)  </a:t>
                          </a:r>
                          <a14:m>
                            <m:oMath xmlns:m="http://schemas.openxmlformats.org/officeDocument/2006/math">
                              <m:f>
                                <m:fPr>
                                  <m:ctrlP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(х−2)(х−3)</m:t>
                                  </m:r>
                                </m:den>
                              </m:f>
                              <m: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ru-R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a:t>
                          </a:r>
                          <a14:m>
                            <m:oMath xmlns:m="http://schemas.openxmlformats.org/officeDocument/2006/math">
                              <m: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х∈(−∞;2)∪</m:t>
                              </m:r>
                              <m:d>
                                <m:dPr>
                                  <m:begChr m:val="["/>
                                  <m:endChr m:val=""/>
                                  <m:ctrlP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e>
                              </m:d>
                            </m:oMath>
                          </a14:m>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0153">
                    <a:tc>
                      <a:txBody>
                        <a:bodyPr/>
                        <a:lstStyle/>
                        <a:p>
                          <a:pPr algn="just">
                            <a:spcAft>
                              <a:spcPts val="0"/>
                            </a:spcAft>
                          </a:pPr>
                          <a:r>
                            <a:rPr lang="ru-R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Б)  </a:t>
                          </a:r>
                          <a14:m>
                            <m:oMath xmlns:m="http://schemas.openxmlformats.org/officeDocument/2006/math">
                              <m: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e>
                                <m:sup>
                                  <m: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−х+3</m:t>
                                  </m:r>
                                </m:sup>
                              </m:sSup>
                              <m: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&gt;3</m:t>
                              </m:r>
                            </m:oMath>
                          </a14:m>
                          <a:r>
                            <a:rPr lang="ru-R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a:t>
                          </a:r>
                          <a14:m>
                            <m:oMath xmlns:m="http://schemas.openxmlformats.org/officeDocument/2006/math">
                              <m: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х∈(2;+∞)</m:t>
                              </m:r>
                            </m:oMath>
                          </a14:m>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80304">
                    <a:tc>
                      <a:txBody>
                        <a:bodyPr/>
                        <a:lstStyle/>
                        <a:p>
                          <a:pPr algn="just">
                            <a:spcAft>
                              <a:spcPts val="0"/>
                            </a:spcAft>
                          </a:pPr>
                          <a:r>
                            <a:rPr lang="ru-R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В)   </a:t>
                          </a:r>
                          <a14:m>
                            <m:oMath xmlns:m="http://schemas.openxmlformats.org/officeDocument/2006/math">
                              <m:func>
                                <m:funcPr>
                                  <m:ctrlP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uncPr>
                                <m:fName>
                                  <m:sSub>
                                    <m:sSubPr>
                                      <m:ctrlP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ru-RU"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log</m:t>
                                      </m:r>
                                    </m:e>
                                    <m:sub>
                                      <m: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b>
                                  </m:sSub>
                                </m:fName>
                                <m:e>
                                  <m: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х&gt;1</m:t>
                                  </m:r>
                                </m:e>
                              </m:func>
                            </m:oMath>
                          </a14:m>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14:m>
                            <m:oMath xmlns:m="http://schemas.openxmlformats.org/officeDocument/2006/math">
                              <m: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х∈(−∞;2)∪(3;+∞)</m:t>
                              </m:r>
                            </m:oMath>
                          </a14:m>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1671">
                    <a:tc>
                      <a:txBody>
                        <a:bodyPr/>
                        <a:lstStyle/>
                        <a:p>
                          <a:pPr algn="just">
                            <a:spcAft>
                              <a:spcPts val="0"/>
                            </a:spcAft>
                          </a:pPr>
                          <a:r>
                            <a:rPr lang="ru-R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Г)   </a:t>
                          </a:r>
                          <a14:m>
                            <m:oMath xmlns:m="http://schemas.openxmlformats.org/officeDocument/2006/math">
                              <m:f>
                                <m:fPr>
                                  <m:ctrlP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х−3</m:t>
                                  </m:r>
                                </m:num>
                                <m:den>
                                  <m: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х−2</m:t>
                                  </m:r>
                                </m:den>
                              </m:f>
                              <m: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oMath>
                          </a14:m>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14:m>
                            <m:oMath xmlns:m="http://schemas.openxmlformats.org/officeDocument/2006/math">
                              <m: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х∈(−∞;2)</m:t>
                              </m:r>
                            </m:oMath>
                          </a14:m>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0153">
                    <a:tc>
                      <a:txBody>
                        <a:bodyPr/>
                        <a:lstStyle/>
                        <a:p>
                          <a:pPr algn="just">
                            <a:spcAft>
                              <a:spcPts val="0"/>
                            </a:spcAft>
                          </a:pPr>
                          <a:r>
                            <a:rPr lang="ru-R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14:m>
                            <m:oMath xmlns:m="http://schemas.openxmlformats.org/officeDocument/2006/math">
                              <m: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х∈(3;+∞)</m:t>
                              </m:r>
                            </m:oMath>
                          </a14:m>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80304">
                    <a:tc>
                      <a:txBody>
                        <a:bodyPr/>
                        <a:lstStyle/>
                        <a:p>
                          <a:pPr algn="just">
                            <a:spcAft>
                              <a:spcPts val="0"/>
                            </a:spcAft>
                          </a:pPr>
                          <a:r>
                            <a:rPr lang="ru-R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14:m>
                            <m:oMath xmlns:m="http://schemas.openxmlformats.org/officeDocument/2006/math">
                              <m: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х∈</m:t>
                              </m:r>
                              <m:d>
                                <m:dPr>
                                  <m:endChr m:val="]"/>
                                  <m:ctrlP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e>
                              </m:d>
                              <m:r>
                                <a:rPr lang="ru-RU"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oMath>
                          </a14:m>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Choice>
        <mc:Fallback xmlns="">
          <p:graphicFrame>
            <p:nvGraphicFramePr>
              <p:cNvPr id="4" name="Таблица 3"/>
              <p:cNvGraphicFramePr>
                <a:graphicFrameLocks noGrp="1"/>
              </p:cNvGraphicFramePr>
              <p:nvPr>
                <p:extLst>
                  <p:ext uri="{D42A27DB-BD31-4B8C-83A1-F6EECF244321}">
                    <p14:modId xmlns:p14="http://schemas.microsoft.com/office/powerpoint/2010/main" val="2299087904"/>
                  </p:ext>
                </p:extLst>
              </p:nvPr>
            </p:nvGraphicFramePr>
            <p:xfrm>
              <a:off x="3416060" y="2208361"/>
              <a:ext cx="6521570" cy="4063042"/>
            </p:xfrm>
            <a:graphic>
              <a:graphicData uri="http://schemas.openxmlformats.org/drawingml/2006/table">
                <a:tbl>
                  <a:tblPr firstRow="1" firstCol="1" bandRow="1"/>
                  <a:tblGrid>
                    <a:gridCol w="3071004"/>
                    <a:gridCol w="3450566"/>
                  </a:tblGrid>
                  <a:tr h="390153">
                    <a:tc>
                      <a:txBody>
                        <a:bodyPr/>
                        <a:lstStyle/>
                        <a:p>
                          <a:pPr algn="just">
                            <a:spcAft>
                              <a:spcPts val="0"/>
                            </a:spcAft>
                          </a:pPr>
                          <a:r>
                            <a:rPr lang="ru-R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Неравенства</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Решения</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0304">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198" t="-70313" r="-112897" b="-372656"/>
                          </a:stretch>
                        </a:blipFill>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89065" t="-70313" r="-353" b="-372656"/>
                          </a:stretch>
                        </a:blipFill>
                      </a:tcPr>
                    </a:tc>
                  </a:tr>
                  <a:tr h="390153">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198" t="-340625" r="-112897" b="-645313"/>
                          </a:stretch>
                        </a:blipFill>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89065" t="-340625" r="-353" b="-645313"/>
                          </a:stretch>
                        </a:blipFill>
                      </a:tcPr>
                    </a:tc>
                  </a:tr>
                  <a:tr h="780304">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198" t="-220313" r="-112897" b="-222656"/>
                          </a:stretch>
                        </a:blipFill>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89065" t="-220313" r="-353" b="-222656"/>
                          </a:stretch>
                        </a:blipFill>
                      </a:tcPr>
                    </a:tc>
                  </a:tr>
                  <a:tr h="551671">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198" t="-450549" r="-112897" b="-213187"/>
                          </a:stretch>
                        </a:blipFill>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89065" t="-450549" r="-353" b="-213187"/>
                          </a:stretch>
                        </a:blipFill>
                      </a:tcPr>
                    </a:tc>
                  </a:tr>
                  <a:tr h="390153">
                    <a:tc>
                      <a:txBody>
                        <a:bodyPr/>
                        <a:lstStyle/>
                        <a:p>
                          <a:pPr algn="just">
                            <a:spcAft>
                              <a:spcPts val="0"/>
                            </a:spcAft>
                          </a:pPr>
                          <a:r>
                            <a:rPr lang="ru-R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89065" t="-782813" r="-353" b="-203125"/>
                          </a:stretch>
                        </a:blipFill>
                      </a:tcPr>
                    </a:tc>
                  </a:tr>
                  <a:tr h="780304">
                    <a:tc>
                      <a:txBody>
                        <a:bodyPr/>
                        <a:lstStyle/>
                        <a:p>
                          <a:pPr algn="just">
                            <a:spcAft>
                              <a:spcPts val="0"/>
                            </a:spcAft>
                          </a:pPr>
                          <a:r>
                            <a:rPr lang="ru-RU"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89065" t="-441406" r="-353" b="-1563"/>
                          </a:stretch>
                        </a:blipFill>
                      </a:tcPr>
                    </a:tc>
                  </a:tr>
                </a:tbl>
              </a:graphicData>
            </a:graphic>
          </p:graphicFrame>
        </mc:Fallback>
      </mc:AlternateContent>
    </p:spTree>
    <p:extLst>
      <p:ext uri="{BB962C8B-B14F-4D97-AF65-F5344CB8AC3E}">
        <p14:creationId xmlns:p14="http://schemas.microsoft.com/office/powerpoint/2010/main" val="753574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6052" y="396815"/>
            <a:ext cx="9998015" cy="1508185"/>
          </a:xfrm>
        </p:spPr>
        <p:txBody>
          <a:bodyPr>
            <a:normAutofit/>
          </a:bodyPr>
          <a:lstStyle/>
          <a:p>
            <a:pPr algn="ctr"/>
            <a:r>
              <a:rPr lang="ru-RU" sz="2800" b="1" dirty="0">
                <a:solidFill>
                  <a:schemeClr val="accent1">
                    <a:lumMod val="75000"/>
                  </a:schemeClr>
                </a:solidFill>
              </a:rPr>
              <a:t>Задание на установление правильной последовательности</a:t>
            </a: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2216989" y="1904999"/>
                <a:ext cx="9627077" cy="4383657"/>
              </a:xfrm>
            </p:spPr>
            <p:txBody>
              <a:bodyPr>
                <a:normAutofit/>
              </a:bodyPr>
              <a:lstStyle/>
              <a:p>
                <a:pPr marL="0" indent="0">
                  <a:buNone/>
                </a:pPr>
                <a:r>
                  <a:rPr lang="ru-RU" sz="2400" dirty="0" smtClean="0"/>
                  <a:t>	Ученику требуется с помощью преобразований построить график функции  </a:t>
                </a:r>
                <a14:m>
                  <m:oMath xmlns:m="http://schemas.openxmlformats.org/officeDocument/2006/math">
                    <m:r>
                      <a:rPr lang="ru-RU" sz="2400" i="1">
                        <a:latin typeface="Cambria Math" panose="02040503050406030204" pitchFamily="18" charset="0"/>
                      </a:rPr>
                      <m:t>у=2</m:t>
                    </m:r>
                    <m:r>
                      <a:rPr lang="en-US" sz="2400" i="1">
                        <a:latin typeface="Cambria Math" panose="02040503050406030204" pitchFamily="18" charset="0"/>
                      </a:rPr>
                      <m:t>𝑠𝑖𝑛</m:t>
                    </m:r>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2</m:t>
                        </m:r>
                      </m:den>
                    </m:f>
                    <m:r>
                      <a:rPr lang="en-US" sz="2400" i="1">
                        <a:latin typeface="Cambria Math" panose="02040503050406030204" pitchFamily="18" charset="0"/>
                      </a:rPr>
                      <m:t>𝑥</m:t>
                    </m:r>
                    <m:r>
                      <a:rPr lang="ru-RU" sz="2400" i="1">
                        <a:latin typeface="Cambria Math" panose="02040503050406030204" pitchFamily="18" charset="0"/>
                      </a:rPr>
                      <m:t>−0,5</m:t>
                    </m:r>
                  </m:oMath>
                </a14:m>
                <a:r>
                  <a:rPr lang="ru-RU" sz="2400" dirty="0" smtClean="0"/>
                  <a:t>.</a:t>
                </a:r>
              </a:p>
              <a:p>
                <a:pPr marL="0" indent="0">
                  <a:buNone/>
                </a:pPr>
                <a:r>
                  <a:rPr lang="ru-RU" sz="2400" dirty="0" smtClean="0"/>
                  <a:t>Помогите </a:t>
                </a:r>
                <a:r>
                  <a:rPr lang="ru-RU" sz="2400" dirty="0"/>
                  <a:t>ему выстроить </a:t>
                </a:r>
                <a:r>
                  <a:rPr lang="ru-RU" sz="2400" dirty="0" smtClean="0"/>
                  <a:t>правильную последовательность </a:t>
                </a:r>
                <a:r>
                  <a:rPr lang="ru-RU" sz="2400" dirty="0"/>
                  <a:t>действий.    </a:t>
                </a:r>
              </a:p>
              <a:p>
                <a:pPr marL="457200" indent="-457200">
                  <a:buAutoNum type="arabicParenR"/>
                </a:pPr>
                <a14:m>
                  <m:oMath xmlns:m="http://schemas.openxmlformats.org/officeDocument/2006/math">
                    <m:r>
                      <a:rPr lang="ru-RU" sz="2400" i="1">
                        <a:latin typeface="Cambria Math" panose="02040503050406030204" pitchFamily="18" charset="0"/>
                      </a:rPr>
                      <m:t>у=</m:t>
                    </m:r>
                    <m:r>
                      <a:rPr lang="en-US" sz="2400" i="1">
                        <a:latin typeface="Cambria Math" panose="02040503050406030204" pitchFamily="18" charset="0"/>
                      </a:rPr>
                      <m:t>𝑠𝑖𝑛𝑥</m:t>
                    </m:r>
                  </m:oMath>
                </a14:m>
                <a:r>
                  <a:rPr lang="ru-RU" sz="2400" dirty="0"/>
                  <a:t>;       2)</a:t>
                </a:r>
                <a14:m>
                  <m:oMath xmlns:m="http://schemas.openxmlformats.org/officeDocument/2006/math">
                    <m:r>
                      <a:rPr lang="ru-RU" sz="2400" i="1">
                        <a:latin typeface="Cambria Math" panose="02040503050406030204" pitchFamily="18" charset="0"/>
                      </a:rPr>
                      <m:t> </m:t>
                    </m:r>
                    <m:r>
                      <a:rPr lang="en-US" sz="2400" i="1">
                        <a:latin typeface="Cambria Math" panose="02040503050406030204" pitchFamily="18" charset="0"/>
                      </a:rPr>
                      <m:t>𝑦</m:t>
                    </m:r>
                    <m:r>
                      <a:rPr lang="ru-RU" sz="2400" i="1">
                        <a:latin typeface="Cambria Math" panose="02040503050406030204" pitchFamily="18" charset="0"/>
                      </a:rPr>
                      <m:t>=</m:t>
                    </m:r>
                    <m:r>
                      <a:rPr lang="en-US" sz="2400" i="1">
                        <a:latin typeface="Cambria Math" panose="02040503050406030204" pitchFamily="18" charset="0"/>
                      </a:rPr>
                      <m:t>𝑠𝑖𝑛</m:t>
                    </m:r>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2</m:t>
                        </m:r>
                      </m:den>
                    </m:f>
                    <m:r>
                      <a:rPr lang="en-US" sz="2400" i="1">
                        <a:latin typeface="Cambria Math" panose="02040503050406030204" pitchFamily="18" charset="0"/>
                      </a:rPr>
                      <m:t>𝑥</m:t>
                    </m:r>
                    <m:r>
                      <a:rPr lang="ru-RU" sz="2400" i="1">
                        <a:latin typeface="Cambria Math" panose="02040503050406030204" pitchFamily="18" charset="0"/>
                      </a:rPr>
                      <m:t>;</m:t>
                    </m:r>
                  </m:oMath>
                </a14:m>
                <a:r>
                  <a:rPr lang="ru-RU" sz="2400" dirty="0"/>
                  <a:t>        </a:t>
                </a:r>
                <a:r>
                  <a:rPr lang="ru-RU" sz="2400" dirty="0" smtClean="0"/>
                  <a:t>3</a:t>
                </a:r>
                <a:r>
                  <a:rPr lang="ru-RU" sz="2400" dirty="0"/>
                  <a:t>)  </a:t>
                </a:r>
                <a14:m>
                  <m:oMath xmlns:m="http://schemas.openxmlformats.org/officeDocument/2006/math">
                    <m:r>
                      <a:rPr lang="ru-RU" sz="2400" i="1">
                        <a:latin typeface="Cambria Math" panose="02040503050406030204" pitchFamily="18" charset="0"/>
                      </a:rPr>
                      <m:t>у=2</m:t>
                    </m:r>
                    <m:r>
                      <a:rPr lang="en-US" sz="2400" i="1">
                        <a:latin typeface="Cambria Math" panose="02040503050406030204" pitchFamily="18" charset="0"/>
                      </a:rPr>
                      <m:t>𝑠𝑖𝑛</m:t>
                    </m:r>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2</m:t>
                        </m:r>
                      </m:den>
                    </m:f>
                    <m:r>
                      <a:rPr lang="en-US" sz="2400" i="1">
                        <a:latin typeface="Cambria Math" panose="02040503050406030204" pitchFamily="18" charset="0"/>
                      </a:rPr>
                      <m:t>𝑥</m:t>
                    </m:r>
                    <m:r>
                      <a:rPr lang="ru-RU" sz="2400" i="1">
                        <a:latin typeface="Cambria Math" panose="02040503050406030204" pitchFamily="18" charset="0"/>
                      </a:rPr>
                      <m:t>−0,5</m:t>
                    </m:r>
                    <m:r>
                      <a:rPr lang="ru-RU" sz="2400" b="0" i="0" smtClean="0">
                        <a:latin typeface="Cambria Math" panose="02040503050406030204" pitchFamily="18" charset="0"/>
                      </a:rPr>
                      <m:t>;</m:t>
                    </m:r>
                  </m:oMath>
                </a14:m>
                <a:r>
                  <a:rPr lang="ru-RU" sz="2400" dirty="0" smtClean="0"/>
                  <a:t>         </a:t>
                </a:r>
              </a:p>
              <a:p>
                <a:pPr marL="0" indent="0">
                  <a:buNone/>
                </a:pPr>
                <a:r>
                  <a:rPr lang="ru-RU" sz="2400" dirty="0" smtClean="0"/>
                  <a:t>4</a:t>
                </a:r>
                <a:r>
                  <a:rPr lang="ru-RU" sz="2400" dirty="0"/>
                  <a:t>)   </a:t>
                </a:r>
                <a14:m>
                  <m:oMath xmlns:m="http://schemas.openxmlformats.org/officeDocument/2006/math">
                    <m:r>
                      <a:rPr lang="en-US" sz="2400" i="1">
                        <a:latin typeface="Cambria Math" panose="02040503050406030204" pitchFamily="18" charset="0"/>
                      </a:rPr>
                      <m:t>𝑦</m:t>
                    </m:r>
                    <m:r>
                      <a:rPr lang="ru-RU" sz="2400" i="1">
                        <a:latin typeface="Cambria Math" panose="02040503050406030204" pitchFamily="18" charset="0"/>
                      </a:rPr>
                      <m:t>=2</m:t>
                    </m:r>
                    <m:r>
                      <a:rPr lang="en-US" sz="2400" i="1">
                        <a:latin typeface="Cambria Math" panose="02040503050406030204" pitchFamily="18" charset="0"/>
                      </a:rPr>
                      <m:t>𝑠𝑖𝑛𝑥</m:t>
                    </m:r>
                    <m:r>
                      <a:rPr lang="ru-RU" sz="2400" i="1">
                        <a:latin typeface="Cambria Math" panose="02040503050406030204" pitchFamily="18" charset="0"/>
                      </a:rPr>
                      <m:t>;</m:t>
                    </m:r>
                  </m:oMath>
                </a14:m>
                <a:r>
                  <a:rPr lang="ru-RU" sz="2400" dirty="0"/>
                  <a:t>           5) </a:t>
                </a:r>
                <a14:m>
                  <m:oMath xmlns:m="http://schemas.openxmlformats.org/officeDocument/2006/math">
                    <m:r>
                      <a:rPr lang="en-US" sz="2400" i="1">
                        <a:latin typeface="Cambria Math" panose="02040503050406030204" pitchFamily="18" charset="0"/>
                      </a:rPr>
                      <m:t>𝑦</m:t>
                    </m:r>
                    <m:r>
                      <a:rPr lang="ru-RU" sz="2400" i="1">
                        <a:latin typeface="Cambria Math" panose="02040503050406030204" pitchFamily="18" charset="0"/>
                      </a:rPr>
                      <m:t>=2</m:t>
                    </m:r>
                    <m:r>
                      <a:rPr lang="en-US" sz="2400" i="1">
                        <a:latin typeface="Cambria Math" panose="02040503050406030204" pitchFamily="18" charset="0"/>
                      </a:rPr>
                      <m:t>𝑠𝑖𝑛</m:t>
                    </m:r>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2</m:t>
                        </m:r>
                      </m:den>
                    </m:f>
                    <m:r>
                      <a:rPr lang="en-US" sz="2400" i="1">
                        <a:latin typeface="Cambria Math" panose="02040503050406030204" pitchFamily="18" charset="0"/>
                      </a:rPr>
                      <m:t>𝑥</m:t>
                    </m:r>
                    <m:r>
                      <a:rPr lang="ru-RU" sz="2400" i="1">
                        <a:latin typeface="Cambria Math" panose="02040503050406030204" pitchFamily="18" charset="0"/>
                      </a:rPr>
                      <m:t>;</m:t>
                    </m:r>
                  </m:oMath>
                </a14:m>
                <a:endParaRPr lang="ru-RU" sz="2400" dirty="0"/>
              </a:p>
              <a:p>
                <a:endParaRPr lang="ru-RU" sz="24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2216989" y="1904999"/>
                <a:ext cx="9627077" cy="4383657"/>
              </a:xfrm>
              <a:blipFill rotWithShape="0">
                <a:blip r:embed="rId2"/>
                <a:stretch>
                  <a:fillRect l="-1013" t="-972"/>
                </a:stretch>
              </a:blipFill>
            </p:spPr>
            <p:txBody>
              <a:bodyPr/>
              <a:lstStyle/>
              <a:p>
                <a:r>
                  <a:rPr lang="ru-RU">
                    <a:noFill/>
                  </a:rPr>
                  <a:t> </a:t>
                </a:r>
              </a:p>
            </p:txBody>
          </p:sp>
        </mc:Fallback>
      </mc:AlternateContent>
    </p:spTree>
    <p:extLst>
      <p:ext uri="{BB962C8B-B14F-4D97-AF65-F5344CB8AC3E}">
        <p14:creationId xmlns:p14="http://schemas.microsoft.com/office/powerpoint/2010/main" val="664261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2592925" y="624110"/>
                <a:ext cx="8911687" cy="1868924"/>
              </a:xfrm>
            </p:spPr>
            <p:txBody>
              <a:bodyPr>
                <a:normAutofit fontScale="90000"/>
              </a:bodyPr>
              <a:lstStyle/>
              <a:p>
                <a:r>
                  <a:rPr lang="ru-RU" sz="2800" b="1" dirty="0">
                    <a:solidFill>
                      <a:schemeClr val="accent1">
                        <a:lumMod val="75000"/>
                      </a:schemeClr>
                    </a:solidFill>
                  </a:rPr>
                  <a:t>Задания на </a:t>
                </a:r>
                <a:r>
                  <a:rPr lang="ru-RU" sz="2800" b="1" dirty="0" smtClean="0">
                    <a:solidFill>
                      <a:schemeClr val="accent1">
                        <a:lumMod val="75000"/>
                      </a:schemeClr>
                    </a:solidFill>
                  </a:rPr>
                  <a:t>сортировку</a:t>
                </a:r>
                <a:br>
                  <a:rPr lang="ru-RU" sz="2800" b="1" dirty="0" smtClean="0">
                    <a:solidFill>
                      <a:schemeClr val="accent1">
                        <a:lumMod val="75000"/>
                      </a:schemeClr>
                    </a:solidFill>
                  </a:rPr>
                </a:br>
                <a:r>
                  <a:rPr lang="ru-RU" sz="2800" b="1" dirty="0">
                    <a:solidFill>
                      <a:schemeClr val="accent1">
                        <a:lumMod val="75000"/>
                      </a:schemeClr>
                    </a:solidFill>
                  </a:rPr>
                  <a:t/>
                </a:r>
                <a:br>
                  <a:rPr lang="ru-RU" sz="2800" b="1" dirty="0">
                    <a:solidFill>
                      <a:schemeClr val="accent1">
                        <a:lumMod val="75000"/>
                      </a:schemeClr>
                    </a:solidFill>
                  </a:rPr>
                </a:br>
                <a:r>
                  <a:rPr lang="ru-RU" sz="2800" dirty="0"/>
                  <a:t>Расположите в порядке возрастания числа:</a:t>
                </a:r>
                <a:br>
                  <a:rPr lang="ru-RU" sz="2800" dirty="0"/>
                </a:br>
                <a:r>
                  <a:rPr lang="ru-RU" sz="2800" dirty="0"/>
                  <a:t>   </a:t>
                </a:r>
                <a:r>
                  <a:rPr lang="ru-RU" sz="2800" dirty="0" smtClean="0"/>
                  <a:t> </a:t>
                </a:r>
                <a14:m>
                  <m:oMath xmlns:m="http://schemas.openxmlformats.org/officeDocument/2006/math">
                    <m:r>
                      <a:rPr lang="ru-RU" sz="3100" i="1">
                        <a:latin typeface="Cambria Math" panose="02040503050406030204" pitchFamily="18" charset="0"/>
                      </a:rPr>
                      <m:t>𝑎</m:t>
                    </m:r>
                    <m:r>
                      <a:rPr lang="ru-RU" sz="3100" i="1">
                        <a:latin typeface="Cambria Math" panose="02040503050406030204" pitchFamily="18" charset="0"/>
                      </a:rPr>
                      <m:t>=</m:t>
                    </m:r>
                    <m:r>
                      <a:rPr lang="ru-RU" sz="3100" i="1">
                        <a:latin typeface="Cambria Math" panose="02040503050406030204" pitchFamily="18" charset="0"/>
                      </a:rPr>
                      <m:t>𝑐𝑜𝑠</m:t>
                    </m:r>
                    <m:r>
                      <a:rPr lang="ru-RU" sz="3100" i="1">
                        <a:latin typeface="Cambria Math" panose="02040503050406030204" pitchFamily="18" charset="0"/>
                      </a:rPr>
                      <m:t>6;        </m:t>
                    </m:r>
                    <m:r>
                      <a:rPr lang="ru-RU" sz="3100" i="1">
                        <a:latin typeface="Cambria Math" panose="02040503050406030204" pitchFamily="18" charset="0"/>
                      </a:rPr>
                      <m:t>𝑏</m:t>
                    </m:r>
                    <m:r>
                      <a:rPr lang="ru-RU" sz="3100" i="1">
                        <a:latin typeface="Cambria Math" panose="02040503050406030204" pitchFamily="18" charset="0"/>
                      </a:rPr>
                      <m:t>=</m:t>
                    </m:r>
                    <m:r>
                      <a:rPr lang="ru-RU" sz="3100" i="1">
                        <a:latin typeface="Cambria Math" panose="02040503050406030204" pitchFamily="18" charset="0"/>
                      </a:rPr>
                      <m:t>𝑐𝑜𝑠</m:t>
                    </m:r>
                    <m:r>
                      <a:rPr lang="ru-RU" sz="3100" i="1">
                        <a:latin typeface="Cambria Math" panose="02040503050406030204" pitchFamily="18" charset="0"/>
                      </a:rPr>
                      <m:t>7;          </m:t>
                    </m:r>
                    <m:r>
                      <a:rPr lang="ru-RU" sz="3100" i="1">
                        <a:latin typeface="Cambria Math" panose="02040503050406030204" pitchFamily="18" charset="0"/>
                      </a:rPr>
                      <m:t>𝑐</m:t>
                    </m:r>
                    <m:r>
                      <a:rPr lang="ru-RU" sz="3100" i="1">
                        <a:latin typeface="Cambria Math" panose="02040503050406030204" pitchFamily="18" charset="0"/>
                      </a:rPr>
                      <m:t>=</m:t>
                    </m:r>
                    <m:r>
                      <a:rPr lang="ru-RU" sz="3100" i="1">
                        <a:latin typeface="Cambria Math" panose="02040503050406030204" pitchFamily="18" charset="0"/>
                      </a:rPr>
                      <m:t>𝑠𝑖𝑛</m:t>
                    </m:r>
                    <m:r>
                      <a:rPr lang="ru-RU" sz="3100" i="1">
                        <a:latin typeface="Cambria Math" panose="02040503050406030204" pitchFamily="18" charset="0"/>
                      </a:rPr>
                      <m:t>6;           </m:t>
                    </m:r>
                    <m:r>
                      <a:rPr lang="ru-RU" sz="3100" i="1">
                        <a:latin typeface="Cambria Math" panose="02040503050406030204" pitchFamily="18" charset="0"/>
                      </a:rPr>
                      <m:t>𝑑</m:t>
                    </m:r>
                    <m:r>
                      <a:rPr lang="ru-RU" sz="3100" i="1">
                        <a:latin typeface="Cambria Math" panose="02040503050406030204" pitchFamily="18" charset="0"/>
                      </a:rPr>
                      <m:t>=</m:t>
                    </m:r>
                    <m:r>
                      <a:rPr lang="ru-RU" sz="3100" i="1">
                        <a:latin typeface="Cambria Math" panose="02040503050406030204" pitchFamily="18" charset="0"/>
                      </a:rPr>
                      <m:t>𝑠𝑖𝑛</m:t>
                    </m:r>
                    <m:r>
                      <a:rPr lang="ru-RU" sz="3100" i="1">
                        <a:latin typeface="Cambria Math" panose="02040503050406030204" pitchFamily="18" charset="0"/>
                      </a:rPr>
                      <m:t>4</m:t>
                    </m:r>
                  </m:oMath>
                </a14:m>
                <a:r>
                  <a:rPr lang="ru-RU" sz="3100" dirty="0"/>
                  <a:t/>
                </a:r>
                <a:br>
                  <a:rPr lang="ru-RU" sz="3100" dirty="0"/>
                </a:br>
                <a:endParaRPr lang="ru-RU" sz="3100" b="1" dirty="0">
                  <a:solidFill>
                    <a:schemeClr val="accent1">
                      <a:lumMod val="75000"/>
                    </a:schemeClr>
                  </a:solidFill>
                </a:endParaRPr>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2592925" y="624110"/>
                <a:ext cx="8911687" cy="1868924"/>
              </a:xfrm>
              <a:blipFill>
                <a:blip r:embed="rId2"/>
                <a:stretch>
                  <a:fillRect l="-1094" t="-260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Объект 2"/>
              <p:cNvSpPr>
                <a:spLocks noGrp="1"/>
              </p:cNvSpPr>
              <p:nvPr>
                <p:ph idx="1"/>
              </p:nvPr>
            </p:nvSpPr>
            <p:spPr>
              <a:xfrm>
                <a:off x="1838714" y="3243532"/>
                <a:ext cx="8915400" cy="3105510"/>
              </a:xfrm>
            </p:spPr>
            <p:txBody>
              <a:bodyPr>
                <a:normAutofit fontScale="85000" lnSpcReduction="10000"/>
              </a:bodyPr>
              <a:lstStyle/>
              <a:p>
                <a:pPr marL="0" indent="0" algn="ctr">
                  <a:buNone/>
                </a:pPr>
                <a:r>
                  <a:rPr lang="ru-RU" sz="3300" b="1" dirty="0" smtClean="0">
                    <a:solidFill>
                      <a:schemeClr val="accent1">
                        <a:lumMod val="75000"/>
                      </a:schemeClr>
                    </a:solidFill>
                  </a:rPr>
                  <a:t>Задание </a:t>
                </a:r>
                <a:r>
                  <a:rPr lang="ru-RU" sz="3300" b="1" dirty="0">
                    <a:solidFill>
                      <a:schemeClr val="accent1">
                        <a:lumMod val="75000"/>
                      </a:schemeClr>
                    </a:solidFill>
                  </a:rPr>
                  <a:t>на исключение </a:t>
                </a:r>
                <a:r>
                  <a:rPr lang="ru-RU" sz="3300" b="1" dirty="0" smtClean="0">
                    <a:solidFill>
                      <a:schemeClr val="accent1">
                        <a:lumMod val="75000"/>
                      </a:schemeClr>
                    </a:solidFill>
                  </a:rPr>
                  <a:t>лишнего</a:t>
                </a:r>
              </a:p>
              <a:p>
                <a:pPr marL="0" indent="0">
                  <a:buNone/>
                </a:pPr>
                <a:r>
                  <a:rPr lang="ru-RU" sz="2800" dirty="0" smtClean="0"/>
                  <a:t>	Укажите </a:t>
                </a:r>
                <a:r>
                  <a:rPr lang="ru-RU" sz="2800" dirty="0"/>
                  <a:t>лишнее числовое выражение:</a:t>
                </a:r>
              </a:p>
              <a:p>
                <a:endParaRPr lang="ru-RU" sz="2800" i="1" dirty="0" smtClean="0"/>
              </a:p>
              <a:p>
                <a14:m>
                  <m:oMath xmlns:m="http://schemas.openxmlformats.org/officeDocument/2006/math">
                    <m:r>
                      <a:rPr lang="ru-RU" sz="2800" i="1">
                        <a:latin typeface="Cambria Math" panose="02040503050406030204" pitchFamily="18" charset="0"/>
                      </a:rPr>
                      <m:t>1)</m:t>
                    </m:r>
                    <m:func>
                      <m:funcPr>
                        <m:ctrlPr>
                          <a:rPr lang="ru-RU" sz="2800" i="1">
                            <a:latin typeface="Cambria Math" panose="02040503050406030204" pitchFamily="18" charset="0"/>
                          </a:rPr>
                        </m:ctrlPr>
                      </m:funcPr>
                      <m:fName>
                        <m:sSub>
                          <m:sSubPr>
                            <m:ctrlPr>
                              <a:rPr lang="ru-RU" sz="2800" i="1">
                                <a:latin typeface="Cambria Math" panose="02040503050406030204" pitchFamily="18" charset="0"/>
                              </a:rPr>
                            </m:ctrlPr>
                          </m:sSubPr>
                          <m:e>
                            <m:r>
                              <m:rPr>
                                <m:sty m:val="p"/>
                              </m:rPr>
                              <a:rPr lang="ru-RU" sz="2800">
                                <a:latin typeface="Cambria Math" panose="02040503050406030204" pitchFamily="18" charset="0"/>
                              </a:rPr>
                              <m:t>log</m:t>
                            </m:r>
                          </m:e>
                          <m:sub>
                            <m:rad>
                              <m:radPr>
                                <m:degHide m:val="on"/>
                                <m:ctrlPr>
                                  <a:rPr lang="ru-RU" sz="2800" i="1">
                                    <a:latin typeface="Cambria Math" panose="02040503050406030204" pitchFamily="18" charset="0"/>
                                  </a:rPr>
                                </m:ctrlPr>
                              </m:radPr>
                              <m:deg/>
                              <m:e>
                                <m:r>
                                  <a:rPr lang="ru-RU" sz="2800" i="1">
                                    <a:latin typeface="Cambria Math" panose="02040503050406030204" pitchFamily="18" charset="0"/>
                                  </a:rPr>
                                  <m:t>2</m:t>
                                </m:r>
                              </m:e>
                            </m:rad>
                          </m:sub>
                        </m:sSub>
                      </m:fName>
                      <m:e>
                        <m:r>
                          <a:rPr lang="ru-RU" sz="2800" i="1">
                            <a:latin typeface="Cambria Math" panose="02040503050406030204" pitchFamily="18" charset="0"/>
                          </a:rPr>
                          <m:t>𝑐𝑡𝑔</m:t>
                        </m:r>
                        <m:sSup>
                          <m:sSupPr>
                            <m:ctrlPr>
                              <a:rPr lang="ru-RU" sz="2800" i="1">
                                <a:latin typeface="Cambria Math" panose="02040503050406030204" pitchFamily="18" charset="0"/>
                              </a:rPr>
                            </m:ctrlPr>
                          </m:sSupPr>
                          <m:e>
                            <m:r>
                              <a:rPr lang="ru-RU" sz="2800" i="1">
                                <a:latin typeface="Cambria Math" panose="02040503050406030204" pitchFamily="18" charset="0"/>
                              </a:rPr>
                              <m:t>40</m:t>
                            </m:r>
                          </m:e>
                          <m:sup>
                            <m:r>
                              <a:rPr lang="ru-RU" sz="2800" i="1">
                                <a:latin typeface="Cambria Math" panose="02040503050406030204" pitchFamily="18" charset="0"/>
                              </a:rPr>
                              <m:t>0</m:t>
                            </m:r>
                          </m:sup>
                        </m:sSup>
                        <m:r>
                          <a:rPr lang="ru-RU" sz="2800" i="1">
                            <a:latin typeface="Cambria Math" panose="02040503050406030204" pitchFamily="18" charset="0"/>
                          </a:rPr>
                          <m:t>;     2)</m:t>
                        </m:r>
                        <m:func>
                          <m:funcPr>
                            <m:ctrlPr>
                              <a:rPr lang="ru-RU" sz="2800" i="1">
                                <a:latin typeface="Cambria Math" panose="02040503050406030204" pitchFamily="18" charset="0"/>
                              </a:rPr>
                            </m:ctrlPr>
                          </m:funcPr>
                          <m:fName>
                            <m:sSub>
                              <m:sSubPr>
                                <m:ctrlPr>
                                  <a:rPr lang="ru-RU" sz="2800" i="1">
                                    <a:latin typeface="Cambria Math" panose="02040503050406030204" pitchFamily="18" charset="0"/>
                                  </a:rPr>
                                </m:ctrlPr>
                              </m:sSubPr>
                              <m:e>
                                <m:r>
                                  <m:rPr>
                                    <m:sty m:val="p"/>
                                  </m:rPr>
                                  <a:rPr lang="ru-RU" sz="2800">
                                    <a:latin typeface="Cambria Math" panose="02040503050406030204" pitchFamily="18" charset="0"/>
                                  </a:rPr>
                                  <m:t>log</m:t>
                                </m:r>
                              </m:e>
                              <m:sub>
                                <m:f>
                                  <m:fPr>
                                    <m:ctrlPr>
                                      <a:rPr lang="ru-RU" sz="2800" i="1">
                                        <a:latin typeface="Cambria Math" panose="02040503050406030204" pitchFamily="18" charset="0"/>
                                      </a:rPr>
                                    </m:ctrlPr>
                                  </m:fPr>
                                  <m:num>
                                    <m:r>
                                      <a:rPr lang="ru-RU" sz="2800" i="1">
                                        <a:latin typeface="Cambria Math" panose="02040503050406030204" pitchFamily="18" charset="0"/>
                                      </a:rPr>
                                      <m:t>𝜋</m:t>
                                    </m:r>
                                  </m:num>
                                  <m:den>
                                    <m:r>
                                      <a:rPr lang="ru-RU" sz="2800" i="1">
                                        <a:latin typeface="Cambria Math" panose="02040503050406030204" pitchFamily="18" charset="0"/>
                                      </a:rPr>
                                      <m:t>4</m:t>
                                    </m:r>
                                  </m:den>
                                </m:f>
                              </m:sub>
                            </m:sSub>
                          </m:fName>
                          <m:e>
                            <m:f>
                              <m:fPr>
                                <m:ctrlPr>
                                  <a:rPr lang="ru-RU" sz="2800" i="1">
                                    <a:latin typeface="Cambria Math" panose="02040503050406030204" pitchFamily="18" charset="0"/>
                                  </a:rPr>
                                </m:ctrlPr>
                              </m:fPr>
                              <m:num>
                                <m:r>
                                  <a:rPr lang="ru-RU" sz="2800" i="1">
                                    <a:latin typeface="Cambria Math" panose="02040503050406030204" pitchFamily="18" charset="0"/>
                                  </a:rPr>
                                  <m:t>𝜋</m:t>
                                </m:r>
                              </m:num>
                              <m:den>
                                <m:r>
                                  <a:rPr lang="ru-RU" sz="2800" i="1">
                                    <a:latin typeface="Cambria Math" panose="02040503050406030204" pitchFamily="18" charset="0"/>
                                  </a:rPr>
                                  <m:t>3</m:t>
                                </m:r>
                              </m:den>
                            </m:f>
                          </m:e>
                        </m:func>
                      </m:e>
                    </m:func>
                    <m:r>
                      <a:rPr lang="ru-RU" sz="2800" i="1">
                        <a:latin typeface="Cambria Math" panose="02040503050406030204" pitchFamily="18" charset="0"/>
                      </a:rPr>
                      <m:t>;     3)</m:t>
                    </m:r>
                    <m:func>
                      <m:funcPr>
                        <m:ctrlPr>
                          <a:rPr lang="ru-RU" sz="2800" i="1">
                            <a:latin typeface="Cambria Math" panose="02040503050406030204" pitchFamily="18" charset="0"/>
                          </a:rPr>
                        </m:ctrlPr>
                      </m:funcPr>
                      <m:fName>
                        <m:sSub>
                          <m:sSubPr>
                            <m:ctrlPr>
                              <a:rPr lang="ru-RU" sz="2800" i="1">
                                <a:latin typeface="Cambria Math" panose="02040503050406030204" pitchFamily="18" charset="0"/>
                              </a:rPr>
                            </m:ctrlPr>
                          </m:sSubPr>
                          <m:e>
                            <m:r>
                              <m:rPr>
                                <m:sty m:val="p"/>
                              </m:rPr>
                              <a:rPr lang="ru-RU" sz="2800">
                                <a:latin typeface="Cambria Math" panose="02040503050406030204" pitchFamily="18" charset="0"/>
                              </a:rPr>
                              <m:t>log</m:t>
                            </m:r>
                          </m:e>
                          <m:sub>
                            <m:r>
                              <a:rPr lang="ru-RU" sz="2800" i="1">
                                <a:latin typeface="Cambria Math" panose="02040503050406030204" pitchFamily="18" charset="0"/>
                              </a:rPr>
                              <m:t>0,5</m:t>
                            </m:r>
                          </m:sub>
                        </m:sSub>
                      </m:fName>
                      <m:e>
                        <m:r>
                          <a:rPr lang="ru-RU" sz="2800" i="1">
                            <a:latin typeface="Cambria Math" panose="02040503050406030204" pitchFamily="18" charset="0"/>
                          </a:rPr>
                          <m:t>𝑐𝑜𝑠</m:t>
                        </m:r>
                        <m:sSup>
                          <m:sSupPr>
                            <m:ctrlPr>
                              <a:rPr lang="ru-RU" sz="2800" i="1">
                                <a:latin typeface="Cambria Math" panose="02040503050406030204" pitchFamily="18" charset="0"/>
                              </a:rPr>
                            </m:ctrlPr>
                          </m:sSupPr>
                          <m:e>
                            <m:r>
                              <a:rPr lang="ru-RU" sz="2800" i="1">
                                <a:latin typeface="Cambria Math" panose="02040503050406030204" pitchFamily="18" charset="0"/>
                              </a:rPr>
                              <m:t>17</m:t>
                            </m:r>
                          </m:e>
                          <m:sup>
                            <m:r>
                              <a:rPr lang="ru-RU" sz="2800" i="1">
                                <a:latin typeface="Cambria Math" panose="02040503050406030204" pitchFamily="18" charset="0"/>
                              </a:rPr>
                              <m:t>0</m:t>
                            </m:r>
                          </m:sup>
                        </m:sSup>
                      </m:e>
                    </m:func>
                    <m:r>
                      <a:rPr lang="ru-RU" sz="2800" i="1">
                        <a:latin typeface="Cambria Math" panose="02040503050406030204" pitchFamily="18" charset="0"/>
                      </a:rPr>
                      <m:t>;     </m:t>
                    </m:r>
                  </m:oMath>
                </a14:m>
                <a:endParaRPr lang="ru-RU" sz="2800" i="1" dirty="0" smtClean="0"/>
              </a:p>
              <a:p>
                <a:endParaRPr lang="ru-RU" sz="2800" i="1" dirty="0" smtClean="0"/>
              </a:p>
              <a:p>
                <a:pPr marL="0" indent="0">
                  <a:buNone/>
                </a:pPr>
                <a14:m>
                  <m:oMathPara xmlns:m="http://schemas.openxmlformats.org/officeDocument/2006/math">
                    <m:oMathParaPr>
                      <m:jc m:val="centerGroup"/>
                    </m:oMathParaPr>
                    <m:oMath xmlns:m="http://schemas.openxmlformats.org/officeDocument/2006/math">
                      <m:r>
                        <a:rPr lang="ru-RU" sz="2800" i="1">
                          <a:latin typeface="Cambria Math" panose="02040503050406030204" pitchFamily="18" charset="0"/>
                        </a:rPr>
                        <m:t>4)</m:t>
                      </m:r>
                      <m:func>
                        <m:funcPr>
                          <m:ctrlPr>
                            <a:rPr lang="ru-RU" sz="2800" i="1">
                              <a:latin typeface="Cambria Math" panose="02040503050406030204" pitchFamily="18" charset="0"/>
                            </a:rPr>
                          </m:ctrlPr>
                        </m:funcPr>
                        <m:fName>
                          <m:sSub>
                            <m:sSubPr>
                              <m:ctrlPr>
                                <a:rPr lang="ru-RU" sz="2800" i="1">
                                  <a:latin typeface="Cambria Math" panose="02040503050406030204" pitchFamily="18" charset="0"/>
                                </a:rPr>
                              </m:ctrlPr>
                            </m:sSubPr>
                            <m:e>
                              <m:r>
                                <m:rPr>
                                  <m:sty m:val="p"/>
                                </m:rPr>
                                <a:rPr lang="ru-RU" sz="2800">
                                  <a:latin typeface="Cambria Math" panose="02040503050406030204" pitchFamily="18" charset="0"/>
                                </a:rPr>
                                <m:t>log</m:t>
                              </m:r>
                            </m:e>
                            <m:sub>
                              <m:f>
                                <m:fPr>
                                  <m:ctrlPr>
                                    <a:rPr lang="ru-RU" sz="2800" i="1">
                                      <a:latin typeface="Cambria Math" panose="02040503050406030204" pitchFamily="18" charset="0"/>
                                    </a:rPr>
                                  </m:ctrlPr>
                                </m:fPr>
                                <m:num>
                                  <m:r>
                                    <a:rPr lang="ru-RU" sz="2800" i="1">
                                      <a:latin typeface="Cambria Math" panose="02040503050406030204" pitchFamily="18" charset="0"/>
                                    </a:rPr>
                                    <m:t>𝜋</m:t>
                                  </m:r>
                                </m:num>
                                <m:den>
                                  <m:r>
                                    <a:rPr lang="ru-RU" sz="2800" i="1">
                                      <a:latin typeface="Cambria Math" panose="02040503050406030204" pitchFamily="18" charset="0"/>
                                    </a:rPr>
                                    <m:t>4</m:t>
                                  </m:r>
                                </m:den>
                              </m:f>
                            </m:sub>
                          </m:sSub>
                        </m:fName>
                        <m:e>
                          <m:r>
                            <a:rPr lang="ru-RU" sz="2800" i="1">
                              <a:latin typeface="Cambria Math" panose="02040503050406030204" pitchFamily="18" charset="0"/>
                            </a:rPr>
                            <m:t>𝑡𝑔</m:t>
                          </m:r>
                          <m:sSup>
                            <m:sSupPr>
                              <m:ctrlPr>
                                <a:rPr lang="ru-RU" sz="2800" i="1">
                                  <a:latin typeface="Cambria Math" panose="02040503050406030204" pitchFamily="18" charset="0"/>
                                </a:rPr>
                              </m:ctrlPr>
                            </m:sSupPr>
                            <m:e>
                              <m:r>
                                <a:rPr lang="ru-RU" sz="2800" i="1">
                                  <a:latin typeface="Cambria Math" panose="02040503050406030204" pitchFamily="18" charset="0"/>
                                </a:rPr>
                                <m:t>40</m:t>
                              </m:r>
                            </m:e>
                            <m:sup>
                              <m:r>
                                <a:rPr lang="ru-RU" sz="2800" i="1">
                                  <a:latin typeface="Cambria Math" panose="02040503050406030204" pitchFamily="18" charset="0"/>
                                </a:rPr>
                                <m:t>0</m:t>
                              </m:r>
                            </m:sup>
                          </m:sSup>
                          <m:r>
                            <a:rPr lang="ru-RU" sz="2800" i="1">
                              <a:latin typeface="Cambria Math" panose="02040503050406030204" pitchFamily="18" charset="0"/>
                            </a:rPr>
                            <m:t>;     5)</m:t>
                          </m:r>
                          <m:func>
                            <m:funcPr>
                              <m:ctrlPr>
                                <a:rPr lang="ru-RU" sz="2800" i="1">
                                  <a:latin typeface="Cambria Math" panose="02040503050406030204" pitchFamily="18" charset="0"/>
                                </a:rPr>
                              </m:ctrlPr>
                            </m:funcPr>
                            <m:fName>
                              <m:sSub>
                                <m:sSubPr>
                                  <m:ctrlPr>
                                    <a:rPr lang="ru-RU" sz="2800" i="1">
                                      <a:latin typeface="Cambria Math" panose="02040503050406030204" pitchFamily="18" charset="0"/>
                                    </a:rPr>
                                  </m:ctrlPr>
                                </m:sSubPr>
                                <m:e>
                                  <m:r>
                                    <m:rPr>
                                      <m:sty m:val="p"/>
                                    </m:rPr>
                                    <a:rPr lang="ru-RU" sz="2800">
                                      <a:latin typeface="Cambria Math" panose="02040503050406030204" pitchFamily="18" charset="0"/>
                                    </a:rPr>
                                    <m:t>log</m:t>
                                  </m:r>
                                </m:e>
                                <m:sub>
                                  <m:r>
                                    <a:rPr lang="ru-RU" sz="2800" i="1">
                                      <a:latin typeface="Cambria Math" panose="02040503050406030204" pitchFamily="18" charset="0"/>
                                    </a:rPr>
                                    <m:t>3</m:t>
                                  </m:r>
                                </m:sub>
                              </m:sSub>
                            </m:fName>
                            <m:e>
                              <m:r>
                                <a:rPr lang="ru-RU" sz="2800" i="1">
                                  <a:latin typeface="Cambria Math" panose="02040503050406030204" pitchFamily="18" charset="0"/>
                                </a:rPr>
                                <m:t>𝑡𝑔</m:t>
                              </m:r>
                              <m:sSup>
                                <m:sSupPr>
                                  <m:ctrlPr>
                                    <a:rPr lang="ru-RU" sz="2800" i="1">
                                      <a:latin typeface="Cambria Math" panose="02040503050406030204" pitchFamily="18" charset="0"/>
                                    </a:rPr>
                                  </m:ctrlPr>
                                </m:sSupPr>
                                <m:e>
                                  <m:r>
                                    <a:rPr lang="ru-RU" sz="2800" i="1">
                                      <a:latin typeface="Cambria Math" panose="02040503050406030204" pitchFamily="18" charset="0"/>
                                    </a:rPr>
                                    <m:t>46</m:t>
                                  </m:r>
                                </m:e>
                                <m:sup>
                                  <m:r>
                                    <a:rPr lang="ru-RU" sz="2800" i="1">
                                      <a:latin typeface="Cambria Math" panose="02040503050406030204" pitchFamily="18" charset="0"/>
                                    </a:rPr>
                                    <m:t>0</m:t>
                                  </m:r>
                                </m:sup>
                              </m:sSup>
                            </m:e>
                          </m:func>
                          <m:r>
                            <a:rPr lang="ru-RU" sz="2800" i="1">
                              <a:latin typeface="Cambria Math" panose="02040503050406030204" pitchFamily="18" charset="0"/>
                            </a:rPr>
                            <m:t> </m:t>
                          </m:r>
                        </m:e>
                      </m:func>
                    </m:oMath>
                  </m:oMathPara>
                </a14:m>
                <a:endParaRPr lang="ru-RU" sz="2800" dirty="0"/>
              </a:p>
              <a:p>
                <a:pPr marL="0" indent="0">
                  <a:buNone/>
                </a:pPr>
                <a:endParaRPr lang="ru-RU" sz="2800" b="1" dirty="0">
                  <a:solidFill>
                    <a:schemeClr val="accent1">
                      <a:lumMod val="75000"/>
                    </a:schemeClr>
                  </a:solidFill>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838714" y="3243532"/>
                <a:ext cx="8915400" cy="3105510"/>
              </a:xfrm>
              <a:blipFill rotWithShape="0">
                <a:blip r:embed="rId3"/>
                <a:stretch>
                  <a:fillRect t="-3333"/>
                </a:stretch>
              </a:blipFill>
            </p:spPr>
            <p:txBody>
              <a:bodyPr/>
              <a:lstStyle/>
              <a:p>
                <a:r>
                  <a:rPr lang="ru-RU">
                    <a:noFill/>
                  </a:rPr>
                  <a:t> </a:t>
                </a:r>
              </a:p>
            </p:txBody>
          </p:sp>
        </mc:Fallback>
      </mc:AlternateContent>
    </p:spTree>
    <p:extLst>
      <p:ext uri="{BB962C8B-B14F-4D97-AF65-F5344CB8AC3E}">
        <p14:creationId xmlns:p14="http://schemas.microsoft.com/office/powerpoint/2010/main" val="67986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1630392" y="624110"/>
                <a:ext cx="10437963" cy="1280890"/>
              </a:xfrm>
            </p:spPr>
            <p:txBody>
              <a:bodyPr>
                <a:normAutofit fontScale="90000"/>
              </a:bodyPr>
              <a:lstStyle/>
              <a:p>
                <a:r>
                  <a:rPr lang="ru-RU" sz="3100" b="1" dirty="0">
                    <a:solidFill>
                      <a:schemeClr val="accent1">
                        <a:lumMod val="75000"/>
                      </a:schemeClr>
                    </a:solidFill>
                  </a:rPr>
                  <a:t>Задание на завершение </a:t>
                </a:r>
                <a:r>
                  <a:rPr lang="ru-RU" sz="3100" b="1" dirty="0" smtClean="0">
                    <a:solidFill>
                      <a:schemeClr val="accent1">
                        <a:lumMod val="75000"/>
                      </a:schemeClr>
                    </a:solidFill>
                  </a:rPr>
                  <a:t>предложений</a:t>
                </a:r>
                <a:r>
                  <a:rPr lang="ru-RU" sz="3100" dirty="0"/>
                  <a:t/>
                </a:r>
                <a:br>
                  <a:rPr lang="ru-RU" sz="3100" dirty="0"/>
                </a:br>
                <a:r>
                  <a:rPr lang="ru-RU" sz="2700" dirty="0"/>
                  <a:t>Закончите предложение: Если прямые </a:t>
                </a:r>
                <a14:m>
                  <m:oMath xmlns:m="http://schemas.openxmlformats.org/officeDocument/2006/math">
                    <m:r>
                      <a:rPr lang="ru-RU" sz="2700" i="1">
                        <a:latin typeface="Cambria Math" panose="02040503050406030204" pitchFamily="18" charset="0"/>
                      </a:rPr>
                      <m:t>𝑎</m:t>
                    </m:r>
                    <m:r>
                      <a:rPr lang="ru-RU" sz="2700" i="1">
                        <a:latin typeface="Cambria Math" panose="02040503050406030204" pitchFamily="18" charset="0"/>
                      </a:rPr>
                      <m:t> и </m:t>
                    </m:r>
                    <m:r>
                      <a:rPr lang="ru-RU" sz="2700" i="1">
                        <a:latin typeface="Cambria Math" panose="02040503050406030204" pitchFamily="18" charset="0"/>
                      </a:rPr>
                      <m:t>𝑏</m:t>
                    </m:r>
                    <m:r>
                      <a:rPr lang="ru-RU" sz="2700" i="1">
                        <a:latin typeface="Cambria Math" panose="02040503050406030204" pitchFamily="18" charset="0"/>
                      </a:rPr>
                      <m:t>  </m:t>
                    </m:r>
                  </m:oMath>
                </a14:m>
                <a:r>
                  <a:rPr lang="ru-RU" sz="2700" dirty="0"/>
                  <a:t> перпендикулярны и  пл. </a:t>
                </a:r>
                <a14:m>
                  <m:oMath xmlns:m="http://schemas.openxmlformats.org/officeDocument/2006/math">
                    <m:r>
                      <a:rPr lang="ru-RU" sz="2700" i="1">
                        <a:latin typeface="Cambria Math" panose="02040503050406030204" pitchFamily="18" charset="0"/>
                      </a:rPr>
                      <m:t>∝⊥</m:t>
                    </m:r>
                    <m:r>
                      <a:rPr lang="en-US" sz="2700" i="1">
                        <a:latin typeface="Cambria Math" panose="02040503050406030204" pitchFamily="18" charset="0"/>
                      </a:rPr>
                      <m:t>𝑎</m:t>
                    </m:r>
                    <m:r>
                      <a:rPr lang="ru-RU" sz="2700" i="1">
                        <a:latin typeface="Cambria Math" panose="02040503050406030204" pitchFamily="18" charset="0"/>
                      </a:rPr>
                      <m:t>,  а  пл.</m:t>
                    </m:r>
                    <m:r>
                      <a:rPr lang="en-US" sz="2700" i="1">
                        <a:latin typeface="Cambria Math" panose="02040503050406030204" pitchFamily="18" charset="0"/>
                      </a:rPr>
                      <m:t>𝛽</m:t>
                    </m:r>
                    <m:r>
                      <a:rPr lang="ru-RU" sz="2700" i="1">
                        <a:latin typeface="Cambria Math" panose="02040503050406030204" pitchFamily="18" charset="0"/>
                      </a:rPr>
                      <m:t>⊥</m:t>
                    </m:r>
                    <m:r>
                      <a:rPr lang="en-US" sz="2700" i="1">
                        <a:latin typeface="Cambria Math" panose="02040503050406030204" pitchFamily="18" charset="0"/>
                      </a:rPr>
                      <m:t>𝑏</m:t>
                    </m:r>
                    <m:r>
                      <a:rPr lang="ru-RU" sz="2700" i="1">
                        <a:latin typeface="Cambria Math" panose="02040503050406030204" pitchFamily="18" charset="0"/>
                      </a:rPr>
                      <m:t>,  </m:t>
                    </m:r>
                  </m:oMath>
                </a14:m>
                <a:r>
                  <a:rPr lang="ru-RU" sz="2700" dirty="0"/>
                  <a:t>то плоскости </a:t>
                </a:r>
                <a14:m>
                  <m:oMath xmlns:m="http://schemas.openxmlformats.org/officeDocument/2006/math">
                    <m:r>
                      <a:rPr lang="ru-RU" sz="2700" i="1">
                        <a:latin typeface="Cambria Math" panose="02040503050406030204" pitchFamily="18" charset="0"/>
                      </a:rPr>
                      <m:t>𝛼</m:t>
                    </m:r>
                    <m:r>
                      <a:rPr lang="ru-RU" sz="2700" i="1">
                        <a:latin typeface="Cambria Math" panose="02040503050406030204" pitchFamily="18" charset="0"/>
                      </a:rPr>
                      <m:t>  и </m:t>
                    </m:r>
                    <m:r>
                      <a:rPr lang="ru-RU" sz="2700" i="1">
                        <a:latin typeface="Cambria Math" panose="02040503050406030204" pitchFamily="18" charset="0"/>
                      </a:rPr>
                      <m:t>𝛽</m:t>
                    </m:r>
                  </m:oMath>
                </a14:m>
                <a:r>
                  <a:rPr lang="ru-RU" sz="2700" dirty="0"/>
                  <a:t> </a:t>
                </a:r>
                <a:r>
                  <a:rPr lang="ru-RU" sz="2700" dirty="0" smtClean="0"/>
                  <a:t>………….</a:t>
                </a:r>
                <a:br>
                  <a:rPr lang="ru-RU" sz="2700" dirty="0" smtClean="0"/>
                </a:br>
                <a:r>
                  <a:rPr lang="ru-RU" sz="2700" dirty="0" smtClean="0"/>
                  <a:t>1)перпендикулярны      2)параллельны        3)пересекаются </a:t>
                </a:r>
                <a:r>
                  <a:rPr lang="ru-RU" sz="2700" dirty="0"/>
                  <a:t>под </a:t>
                </a:r>
                <a:r>
                  <a:rPr lang="ru-RU" sz="2700" dirty="0" smtClean="0"/>
                  <a:t/>
                </a:r>
                <a:br>
                  <a:rPr lang="ru-RU" sz="2700" dirty="0" smtClean="0"/>
                </a:br>
                <a:r>
                  <a:rPr lang="ru-RU" sz="2700" dirty="0"/>
                  <a:t> </a:t>
                </a:r>
                <a:r>
                  <a:rPr lang="ru-RU" sz="2700" dirty="0" smtClean="0"/>
                  <a:t>                                                                                углом </a:t>
                </a:r>
                <a14:m>
                  <m:oMath xmlns:m="http://schemas.openxmlformats.org/officeDocument/2006/math">
                    <m:r>
                      <a:rPr lang="ru-RU" sz="2700" i="1">
                        <a:latin typeface="Cambria Math" panose="02040503050406030204" pitchFamily="18" charset="0"/>
                      </a:rPr>
                      <m:t>𝛾</m:t>
                    </m:r>
                  </m:oMath>
                </a14:m>
                <a:r>
                  <a:rPr lang="ru-RU" sz="2700" dirty="0"/>
                  <a:t>  </a:t>
                </a:r>
                <a:br>
                  <a:rPr lang="ru-RU" sz="2700" dirty="0"/>
                </a:br>
                <a:endParaRPr lang="ru-RU" sz="2700"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1630392" y="624110"/>
                <a:ext cx="10437963" cy="1280890"/>
              </a:xfrm>
              <a:blipFill rotWithShape="0">
                <a:blip r:embed="rId2"/>
                <a:stretch>
                  <a:fillRect l="-1168" t="-4739" b="-64929"/>
                </a:stretch>
              </a:blipFill>
            </p:spPr>
            <p:txBody>
              <a:bodyPr/>
              <a:lstStyle/>
              <a:p>
                <a:r>
                  <a:rPr lang="ru-RU">
                    <a:noFill/>
                  </a:rPr>
                  <a:t> </a:t>
                </a:r>
              </a:p>
            </p:txBody>
          </p:sp>
        </mc:Fallback>
      </mc:AlternateContent>
      <p:sp>
        <p:nvSpPr>
          <p:cNvPr id="3" name="Объект 2"/>
          <p:cNvSpPr>
            <a:spLocks noGrp="1"/>
          </p:cNvSpPr>
          <p:nvPr>
            <p:ph idx="1"/>
          </p:nvPr>
        </p:nvSpPr>
        <p:spPr>
          <a:xfrm>
            <a:off x="1630392" y="2941608"/>
            <a:ext cx="9911751" cy="3450566"/>
          </a:xfrm>
        </p:spPr>
        <p:txBody>
          <a:bodyPr>
            <a:normAutofit/>
          </a:bodyPr>
          <a:lstStyle/>
          <a:p>
            <a:pPr marL="0" indent="0">
              <a:buNone/>
            </a:pPr>
            <a:r>
              <a:rPr lang="ru-RU" sz="2800" b="1" dirty="0">
                <a:solidFill>
                  <a:schemeClr val="accent1">
                    <a:lumMod val="75000"/>
                  </a:schemeClr>
                </a:solidFill>
              </a:rPr>
              <a:t>Задание на </a:t>
            </a:r>
            <a:r>
              <a:rPr lang="ru-RU" sz="2800" b="1" dirty="0" smtClean="0">
                <a:solidFill>
                  <a:schemeClr val="accent1">
                    <a:lumMod val="75000"/>
                  </a:schemeClr>
                </a:solidFill>
              </a:rPr>
              <a:t>дополнение</a:t>
            </a:r>
          </a:p>
          <a:p>
            <a:pPr marL="0" indent="0">
              <a:buNone/>
            </a:pPr>
            <a:r>
              <a:rPr lang="ru-RU" sz="2400" dirty="0" smtClean="0"/>
              <a:t>Заполните пропуски:</a:t>
            </a:r>
          </a:p>
          <a:p>
            <a:pPr marL="0" indent="0">
              <a:buNone/>
            </a:pPr>
            <a:r>
              <a:rPr lang="ru-RU" sz="2400" dirty="0" smtClean="0"/>
              <a:t>Прямая</a:t>
            </a:r>
            <a:r>
              <a:rPr lang="ru-RU" sz="2400" dirty="0"/>
              <a:t>, проведенная в плоскости через …………наклонной …………. к ее проекции на эту плоскость, ………….. и к самой наклонной</a:t>
            </a:r>
            <a:r>
              <a:rPr lang="ru-RU" sz="2800" dirty="0"/>
              <a:t>.</a:t>
            </a:r>
          </a:p>
          <a:p>
            <a:pPr marL="0" indent="0">
              <a:buNone/>
            </a:pPr>
            <a:endParaRPr lang="ru-RU" sz="2800" b="1" dirty="0">
              <a:solidFill>
                <a:schemeClr val="accent1">
                  <a:lumMod val="75000"/>
                </a:schemeClr>
              </a:solidFill>
            </a:endParaRPr>
          </a:p>
        </p:txBody>
      </p:sp>
    </p:spTree>
    <p:extLst>
      <p:ext uri="{BB962C8B-B14F-4D97-AF65-F5344CB8AC3E}">
        <p14:creationId xmlns:p14="http://schemas.microsoft.com/office/powerpoint/2010/main" val="301853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89212" y="1233577"/>
            <a:ext cx="8915400" cy="4677645"/>
          </a:xfrm>
        </p:spPr>
        <p:txBody>
          <a:bodyPr>
            <a:normAutofit/>
          </a:bodyPr>
          <a:lstStyle/>
          <a:p>
            <a:pPr marL="0" indent="0">
              <a:buNone/>
            </a:pPr>
            <a:r>
              <a:rPr lang="ru-RU" sz="4000" u="sng" dirty="0" smtClean="0">
                <a:solidFill>
                  <a:schemeClr val="accent1">
                    <a:lumMod val="75000"/>
                  </a:schemeClr>
                </a:solidFill>
              </a:rPr>
              <a:t>Назначение</a:t>
            </a:r>
            <a:r>
              <a:rPr lang="ru-RU" sz="4000" dirty="0" smtClean="0">
                <a:solidFill>
                  <a:schemeClr val="accent1">
                    <a:lumMod val="75000"/>
                  </a:schemeClr>
                </a:solidFill>
              </a:rPr>
              <a:t> </a:t>
            </a:r>
            <a:r>
              <a:rPr lang="ru-RU" sz="4000" dirty="0" err="1" smtClean="0">
                <a:solidFill>
                  <a:schemeClr val="accent1">
                    <a:lumMod val="75000"/>
                  </a:schemeClr>
                </a:solidFill>
              </a:rPr>
              <a:t>компетентностно</a:t>
            </a:r>
            <a:r>
              <a:rPr lang="ru-RU" sz="4000" dirty="0" smtClean="0">
                <a:solidFill>
                  <a:schemeClr val="accent1">
                    <a:lumMod val="75000"/>
                  </a:schemeClr>
                </a:solidFill>
              </a:rPr>
              <a:t>-ориентированных заданий </a:t>
            </a:r>
            <a:r>
              <a:rPr lang="ru-RU" sz="4000" dirty="0"/>
              <a:t>– «</a:t>
            </a:r>
            <a:r>
              <a:rPr lang="ru-RU" sz="4000" dirty="0" smtClean="0"/>
              <a:t>окунуть» </a:t>
            </a:r>
            <a:r>
              <a:rPr lang="ru-RU" sz="4000" dirty="0"/>
              <a:t>учащихся  в решение «жизненной» или практической  задачи </a:t>
            </a:r>
          </a:p>
        </p:txBody>
      </p:sp>
    </p:spTree>
    <p:extLst>
      <p:ext uri="{BB962C8B-B14F-4D97-AF65-F5344CB8AC3E}">
        <p14:creationId xmlns:p14="http://schemas.microsoft.com/office/powerpoint/2010/main" val="1962137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9185" y="336431"/>
            <a:ext cx="9799607" cy="2449901"/>
          </a:xfrm>
        </p:spPr>
        <p:txBody>
          <a:bodyPr>
            <a:normAutofit fontScale="90000"/>
          </a:bodyPr>
          <a:lstStyle/>
          <a:p>
            <a:r>
              <a:rPr lang="ru-RU" sz="3100" b="1" dirty="0">
                <a:solidFill>
                  <a:schemeClr val="accent1">
                    <a:lumMod val="75000"/>
                  </a:schemeClr>
                </a:solidFill>
              </a:rPr>
              <a:t>Задание с неструктурированным </a:t>
            </a:r>
            <a:r>
              <a:rPr lang="ru-RU" sz="3100" b="1" dirty="0" smtClean="0">
                <a:solidFill>
                  <a:schemeClr val="accent1">
                    <a:lumMod val="75000"/>
                  </a:schemeClr>
                </a:solidFill>
              </a:rPr>
              <a:t>ответом</a:t>
            </a:r>
            <a:br>
              <a:rPr lang="ru-RU" sz="3100" b="1" dirty="0" smtClean="0">
                <a:solidFill>
                  <a:schemeClr val="accent1">
                    <a:lumMod val="75000"/>
                  </a:schemeClr>
                </a:solidFill>
              </a:rPr>
            </a:br>
            <a:r>
              <a:rPr lang="ru-RU" sz="3100" b="1" dirty="0" smtClean="0">
                <a:solidFill>
                  <a:schemeClr val="accent1">
                    <a:lumMod val="75000"/>
                  </a:schemeClr>
                </a:solidFill>
              </a:rPr>
              <a:t>	</a:t>
            </a:r>
            <a:br>
              <a:rPr lang="ru-RU" sz="3100" b="1" dirty="0" smtClean="0">
                <a:solidFill>
                  <a:schemeClr val="accent1">
                    <a:lumMod val="75000"/>
                  </a:schemeClr>
                </a:solidFill>
              </a:rPr>
            </a:br>
            <a:r>
              <a:rPr lang="ru-RU" sz="2800" b="1" dirty="0">
                <a:solidFill>
                  <a:schemeClr val="accent1">
                    <a:lumMod val="75000"/>
                  </a:schemeClr>
                </a:solidFill>
              </a:rPr>
              <a:t>	</a:t>
            </a:r>
            <a:r>
              <a:rPr lang="ru-RU" sz="3100" dirty="0" smtClean="0"/>
              <a:t>Из данных слов составьте верное высказывание:</a:t>
            </a:r>
            <a:r>
              <a:rPr lang="ru-RU" sz="3100" dirty="0"/>
              <a:t/>
            </a:r>
            <a:br>
              <a:rPr lang="ru-RU" sz="3100" dirty="0"/>
            </a:br>
            <a:r>
              <a:rPr lang="ru-RU" sz="3100" dirty="0" smtClean="0"/>
              <a:t>Если</a:t>
            </a:r>
            <a:r>
              <a:rPr lang="ru-RU" sz="3100" dirty="0"/>
              <a:t>, прямые, параллельны, две, к плоскости, то, перпендикулярны, они.</a:t>
            </a:r>
            <a:br>
              <a:rPr lang="ru-RU" sz="3100" dirty="0"/>
            </a:br>
            <a:endParaRPr lang="ru-RU" sz="3100" b="1" dirty="0">
              <a:solidFill>
                <a:schemeClr val="accent1">
                  <a:lumMod val="75000"/>
                </a:schemeClr>
              </a:solidFill>
            </a:endParaRPr>
          </a:p>
        </p:txBody>
      </p:sp>
      <p:sp>
        <p:nvSpPr>
          <p:cNvPr id="3" name="Объект 2"/>
          <p:cNvSpPr>
            <a:spLocks noGrp="1"/>
          </p:cNvSpPr>
          <p:nvPr>
            <p:ph idx="1"/>
          </p:nvPr>
        </p:nvSpPr>
        <p:spPr>
          <a:xfrm>
            <a:off x="1889185" y="3410309"/>
            <a:ext cx="9460152" cy="3777622"/>
          </a:xfrm>
        </p:spPr>
        <p:txBody>
          <a:bodyPr>
            <a:normAutofit/>
          </a:bodyPr>
          <a:lstStyle/>
          <a:p>
            <a:pPr marL="0" indent="0">
              <a:buNone/>
            </a:pPr>
            <a:r>
              <a:rPr lang="ru-RU" sz="2800" b="1" dirty="0">
                <a:solidFill>
                  <a:schemeClr val="accent1">
                    <a:lumMod val="75000"/>
                  </a:schemeClr>
                </a:solidFill>
              </a:rPr>
              <a:t>Задание с лишними </a:t>
            </a:r>
            <a:r>
              <a:rPr lang="ru-RU" sz="2800" b="1" dirty="0" smtClean="0">
                <a:solidFill>
                  <a:schemeClr val="accent1">
                    <a:lumMod val="75000"/>
                  </a:schemeClr>
                </a:solidFill>
              </a:rPr>
              <a:t>данными</a:t>
            </a:r>
          </a:p>
          <a:p>
            <a:pPr marL="0" indent="0">
              <a:buNone/>
            </a:pPr>
            <a:endParaRPr lang="ru-RU" sz="2800" b="1" dirty="0" smtClean="0">
              <a:solidFill>
                <a:schemeClr val="accent1">
                  <a:lumMod val="75000"/>
                </a:schemeClr>
              </a:solidFill>
            </a:endParaRPr>
          </a:p>
          <a:p>
            <a:endParaRPr lang="ru-RU" sz="2800" b="1" dirty="0">
              <a:solidFill>
                <a:schemeClr val="accent1">
                  <a:lumMod val="75000"/>
                </a:schemeClr>
              </a:solidFill>
            </a:endParaRPr>
          </a:p>
        </p:txBody>
      </p:sp>
      <p:pic>
        <p:nvPicPr>
          <p:cNvPr id="6" name="Рисунок 5"/>
          <p:cNvPicPr>
            <a:picLocks noChangeAspect="1"/>
          </p:cNvPicPr>
          <p:nvPr/>
        </p:nvPicPr>
        <p:blipFill>
          <a:blip r:embed="rId2"/>
          <a:stretch>
            <a:fillRect/>
          </a:stretch>
        </p:blipFill>
        <p:spPr>
          <a:xfrm>
            <a:off x="2398143" y="4339087"/>
            <a:ext cx="7720642" cy="1915064"/>
          </a:xfrm>
          <a:prstGeom prst="rect">
            <a:avLst/>
          </a:prstGeom>
        </p:spPr>
      </p:pic>
    </p:spTree>
    <p:extLst>
      <p:ext uri="{BB962C8B-B14F-4D97-AF65-F5344CB8AC3E}">
        <p14:creationId xmlns:p14="http://schemas.microsoft.com/office/powerpoint/2010/main" val="2337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1699405" y="396814"/>
                <a:ext cx="10205048" cy="2501659"/>
              </a:xfrm>
            </p:spPr>
            <p:txBody>
              <a:bodyPr>
                <a:normAutofit fontScale="90000"/>
              </a:bodyPr>
              <a:lstStyle/>
              <a:p>
                <a:r>
                  <a:rPr lang="ru-RU" sz="2800" b="1" dirty="0">
                    <a:solidFill>
                      <a:schemeClr val="accent1">
                        <a:lumMod val="75000"/>
                      </a:schemeClr>
                    </a:solidFill>
                  </a:rPr>
                  <a:t>Расчетные задания закрытой формы с выбором ответа </a:t>
                </a:r>
                <a:r>
                  <a:rPr lang="ru-RU" sz="2800" b="1" dirty="0" smtClean="0">
                    <a:solidFill>
                      <a:schemeClr val="accent1">
                        <a:lumMod val="75000"/>
                      </a:schemeClr>
                    </a:solidFill>
                  </a:rPr>
                  <a:t/>
                </a:r>
                <a:br>
                  <a:rPr lang="ru-RU" sz="2800" b="1" dirty="0" smtClean="0">
                    <a:solidFill>
                      <a:schemeClr val="accent1">
                        <a:lumMod val="75000"/>
                      </a:schemeClr>
                    </a:solidFill>
                  </a:rPr>
                </a:br>
                <a:r>
                  <a:rPr lang="ru-RU" sz="2800" b="1" dirty="0" smtClean="0">
                    <a:solidFill>
                      <a:schemeClr val="accent1">
                        <a:lumMod val="75000"/>
                      </a:schemeClr>
                    </a:solidFill>
                  </a:rPr>
                  <a:t/>
                </a:r>
                <a:br>
                  <a:rPr lang="ru-RU" sz="2800" b="1" dirty="0" smtClean="0">
                    <a:solidFill>
                      <a:schemeClr val="accent1">
                        <a:lumMod val="75000"/>
                      </a:schemeClr>
                    </a:solidFill>
                  </a:rPr>
                </a:br>
                <a:r>
                  <a:rPr lang="ru-RU" sz="2800" dirty="0"/>
                  <a:t>Решить уравнение </a:t>
                </a:r>
                <a14:m>
                  <m:oMath xmlns:m="http://schemas.openxmlformats.org/officeDocument/2006/math">
                    <m:sSup>
                      <m:sSupPr>
                        <m:ctrlPr>
                          <a:rPr lang="ru-RU" sz="2800" i="1">
                            <a:latin typeface="Cambria Math" panose="02040503050406030204" pitchFamily="18" charset="0"/>
                          </a:rPr>
                        </m:ctrlPr>
                      </m:sSupPr>
                      <m:e>
                        <m:r>
                          <a:rPr lang="ru-RU" sz="2800" i="1">
                            <a:latin typeface="Cambria Math" panose="02040503050406030204" pitchFamily="18" charset="0"/>
                          </a:rPr>
                          <m:t>2х</m:t>
                        </m:r>
                      </m:e>
                      <m:sup>
                        <m:r>
                          <a:rPr lang="ru-RU" sz="2800" i="1">
                            <a:latin typeface="Cambria Math" panose="02040503050406030204" pitchFamily="18" charset="0"/>
                          </a:rPr>
                          <m:t>2</m:t>
                        </m:r>
                      </m:sup>
                    </m:sSup>
                    <m:r>
                      <a:rPr lang="ru-RU" sz="2800" i="1">
                        <a:latin typeface="Cambria Math" panose="02040503050406030204" pitchFamily="18" charset="0"/>
                      </a:rPr>
                      <m:t>−3х+</m:t>
                    </m:r>
                    <m:rad>
                      <m:radPr>
                        <m:degHide m:val="on"/>
                        <m:ctrlPr>
                          <a:rPr lang="ru-RU" sz="2800" i="1">
                            <a:latin typeface="Cambria Math" panose="02040503050406030204" pitchFamily="18" charset="0"/>
                          </a:rPr>
                        </m:ctrlPr>
                      </m:radPr>
                      <m:deg/>
                      <m:e>
                        <m:r>
                          <a:rPr lang="ru-RU" sz="2800" i="1">
                            <a:latin typeface="Cambria Math" panose="02040503050406030204" pitchFamily="18" charset="0"/>
                          </a:rPr>
                          <m:t>1−х</m:t>
                        </m:r>
                      </m:e>
                    </m:rad>
                    <m:r>
                      <a:rPr lang="ru-RU" sz="2800" i="1">
                        <a:latin typeface="Cambria Math" panose="02040503050406030204" pitchFamily="18" charset="0"/>
                      </a:rPr>
                      <m:t>=</m:t>
                    </m:r>
                    <m:rad>
                      <m:radPr>
                        <m:degHide m:val="on"/>
                        <m:ctrlPr>
                          <a:rPr lang="ru-RU" sz="2800" i="1">
                            <a:latin typeface="Cambria Math" panose="02040503050406030204" pitchFamily="18" charset="0"/>
                          </a:rPr>
                        </m:ctrlPr>
                      </m:radPr>
                      <m:deg/>
                      <m:e>
                        <m:r>
                          <a:rPr lang="ru-RU" sz="2800" i="1">
                            <a:latin typeface="Cambria Math" panose="02040503050406030204" pitchFamily="18" charset="0"/>
                          </a:rPr>
                          <m:t>1−х</m:t>
                        </m:r>
                      </m:e>
                    </m:rad>
                    <m:r>
                      <a:rPr lang="ru-RU" sz="2800" i="1">
                        <a:latin typeface="Cambria Math" panose="02040503050406030204" pitchFamily="18" charset="0"/>
                      </a:rPr>
                      <m:t>+5</m:t>
                    </m:r>
                  </m:oMath>
                </a14:m>
                <a:r>
                  <a:rPr lang="ru-RU" sz="2800" dirty="0" smtClean="0"/>
                  <a:t>.</a:t>
                </a:r>
                <a:br>
                  <a:rPr lang="ru-RU" sz="2800" dirty="0" smtClean="0"/>
                </a:br>
                <a:r>
                  <a:rPr lang="ru-RU" sz="2800" dirty="0" smtClean="0"/>
                  <a:t>В </a:t>
                </a:r>
                <a:r>
                  <a:rPr lang="ru-RU" sz="2800" dirty="0"/>
                  <a:t>ответе указать произведение  корней  уравнения.</a:t>
                </a:r>
                <a:br>
                  <a:rPr lang="ru-RU" sz="2800" dirty="0"/>
                </a:br>
                <a:r>
                  <a:rPr lang="ru-RU" sz="2800" dirty="0"/>
                  <a:t>1)  3               2)  5               3) -1             4) -2,5             5) -5</a:t>
                </a:r>
                <a:br>
                  <a:rPr lang="ru-RU" sz="2800" dirty="0"/>
                </a:br>
                <a:endParaRPr lang="ru-RU" sz="2800" b="1" dirty="0">
                  <a:solidFill>
                    <a:schemeClr val="accent1">
                      <a:lumMod val="75000"/>
                    </a:schemeClr>
                  </a:solidFill>
                </a:endParaRPr>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1699405" y="396814"/>
                <a:ext cx="10205048" cy="2501659"/>
              </a:xfrm>
              <a:blipFill rotWithShape="0">
                <a:blip r:embed="rId2"/>
                <a:stretch>
                  <a:fillRect l="-1016" t="-195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Объект 2"/>
              <p:cNvSpPr>
                <a:spLocks noGrp="1"/>
              </p:cNvSpPr>
              <p:nvPr>
                <p:ph idx="1"/>
              </p:nvPr>
            </p:nvSpPr>
            <p:spPr>
              <a:xfrm>
                <a:off x="1828801" y="3269410"/>
                <a:ext cx="9675812" cy="3088257"/>
              </a:xfrm>
            </p:spPr>
            <p:txBody>
              <a:bodyPr>
                <a:normAutofit/>
              </a:bodyPr>
              <a:lstStyle/>
              <a:p>
                <a:pPr marL="0" indent="0">
                  <a:buNone/>
                </a:pPr>
                <a:r>
                  <a:rPr lang="ru-RU" sz="2800" b="1" dirty="0">
                    <a:solidFill>
                      <a:schemeClr val="accent1">
                        <a:lumMod val="75000"/>
                      </a:schemeClr>
                    </a:solidFill>
                  </a:rPr>
                  <a:t>Задание на вычисление ответа </a:t>
                </a:r>
                <a:endParaRPr lang="ru-RU" sz="2800" b="1" dirty="0" smtClean="0">
                  <a:solidFill>
                    <a:schemeClr val="accent1">
                      <a:lumMod val="75000"/>
                    </a:schemeClr>
                  </a:solidFill>
                </a:endParaRPr>
              </a:p>
              <a:p>
                <a:pPr marL="0" indent="0">
                  <a:buNone/>
                </a:pPr>
                <a:endParaRPr lang="ru-RU" sz="2800" b="1" dirty="0" smtClean="0">
                  <a:solidFill>
                    <a:schemeClr val="accent1">
                      <a:lumMod val="75000"/>
                    </a:schemeClr>
                  </a:solidFill>
                </a:endParaRPr>
              </a:p>
              <a:p>
                <a:pPr marL="0" indent="0">
                  <a:buNone/>
                </a:pPr>
                <a:r>
                  <a:rPr lang="ru-RU" sz="2800" dirty="0"/>
                  <a:t>Решить уравнение </a:t>
                </a:r>
                <a14:m>
                  <m:oMath xmlns:m="http://schemas.openxmlformats.org/officeDocument/2006/math">
                    <m:sSup>
                      <m:sSupPr>
                        <m:ctrlPr>
                          <a:rPr lang="ru-RU" sz="2800" i="1">
                            <a:latin typeface="Cambria Math" panose="02040503050406030204" pitchFamily="18" charset="0"/>
                          </a:rPr>
                        </m:ctrlPr>
                      </m:sSupPr>
                      <m:e>
                        <m:r>
                          <a:rPr lang="ru-RU" sz="2800" i="1">
                            <a:latin typeface="Cambria Math" panose="02040503050406030204" pitchFamily="18" charset="0"/>
                          </a:rPr>
                          <m:t>2х</m:t>
                        </m:r>
                      </m:e>
                      <m:sup>
                        <m:r>
                          <a:rPr lang="ru-RU" sz="2800" i="1">
                            <a:latin typeface="Cambria Math" panose="02040503050406030204" pitchFamily="18" charset="0"/>
                          </a:rPr>
                          <m:t>2</m:t>
                        </m:r>
                      </m:sup>
                    </m:sSup>
                    <m:r>
                      <a:rPr lang="ru-RU" sz="2800" i="1">
                        <a:latin typeface="Cambria Math" panose="02040503050406030204" pitchFamily="18" charset="0"/>
                      </a:rPr>
                      <m:t>−3х+</m:t>
                    </m:r>
                    <m:rad>
                      <m:radPr>
                        <m:degHide m:val="on"/>
                        <m:ctrlPr>
                          <a:rPr lang="ru-RU" sz="2800" i="1">
                            <a:latin typeface="Cambria Math" panose="02040503050406030204" pitchFamily="18" charset="0"/>
                          </a:rPr>
                        </m:ctrlPr>
                      </m:radPr>
                      <m:deg/>
                      <m:e>
                        <m:r>
                          <a:rPr lang="ru-RU" sz="2800" i="1">
                            <a:latin typeface="Cambria Math" panose="02040503050406030204" pitchFamily="18" charset="0"/>
                          </a:rPr>
                          <m:t>1−х</m:t>
                        </m:r>
                      </m:e>
                    </m:rad>
                    <m:r>
                      <a:rPr lang="ru-RU" sz="2800" i="1">
                        <a:latin typeface="Cambria Math" panose="02040503050406030204" pitchFamily="18" charset="0"/>
                      </a:rPr>
                      <m:t>=</m:t>
                    </m:r>
                    <m:rad>
                      <m:radPr>
                        <m:degHide m:val="on"/>
                        <m:ctrlPr>
                          <a:rPr lang="ru-RU" sz="2800" i="1">
                            <a:latin typeface="Cambria Math" panose="02040503050406030204" pitchFamily="18" charset="0"/>
                          </a:rPr>
                        </m:ctrlPr>
                      </m:radPr>
                      <m:deg/>
                      <m:e>
                        <m:r>
                          <a:rPr lang="ru-RU" sz="2800" i="1">
                            <a:latin typeface="Cambria Math" panose="02040503050406030204" pitchFamily="18" charset="0"/>
                          </a:rPr>
                          <m:t>1−х</m:t>
                        </m:r>
                      </m:e>
                    </m:rad>
                    <m:r>
                      <a:rPr lang="ru-RU" sz="2800" i="1">
                        <a:latin typeface="Cambria Math" panose="02040503050406030204" pitchFamily="18" charset="0"/>
                      </a:rPr>
                      <m:t>+5</m:t>
                    </m:r>
                  </m:oMath>
                </a14:m>
                <a:r>
                  <a:rPr lang="ru-RU" sz="2800" dirty="0"/>
                  <a:t>. В ответе указать сумму   корней  уравнения.</a:t>
                </a:r>
                <a:endParaRPr lang="ru-RU" sz="2800" b="1" dirty="0">
                  <a:solidFill>
                    <a:schemeClr val="accent1">
                      <a:lumMod val="75000"/>
                    </a:schemeClr>
                  </a:solidFill>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828801" y="3269410"/>
                <a:ext cx="9675812" cy="3088257"/>
              </a:xfrm>
              <a:blipFill rotWithShape="0">
                <a:blip r:embed="rId3"/>
                <a:stretch>
                  <a:fillRect l="-1260" t="-1972"/>
                </a:stretch>
              </a:blipFill>
            </p:spPr>
            <p:txBody>
              <a:bodyPr/>
              <a:lstStyle/>
              <a:p>
                <a:r>
                  <a:rPr lang="ru-RU">
                    <a:noFill/>
                  </a:rPr>
                  <a:t> </a:t>
                </a:r>
              </a:p>
            </p:txBody>
          </p:sp>
        </mc:Fallback>
      </mc:AlternateContent>
    </p:spTree>
    <p:extLst>
      <p:ext uri="{BB962C8B-B14F-4D97-AF65-F5344CB8AC3E}">
        <p14:creationId xmlns:p14="http://schemas.microsoft.com/office/powerpoint/2010/main" val="322467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0175" y="370935"/>
            <a:ext cx="9684438" cy="2743201"/>
          </a:xfrm>
        </p:spPr>
        <p:txBody>
          <a:bodyPr>
            <a:normAutofit/>
          </a:bodyPr>
          <a:lstStyle/>
          <a:p>
            <a:r>
              <a:rPr lang="ru-RU" sz="2800" b="1" dirty="0">
                <a:solidFill>
                  <a:schemeClr val="accent1">
                    <a:lumMod val="75000"/>
                  </a:schemeClr>
                </a:solidFill>
              </a:rPr>
              <a:t>Задания со свободно конструируемым </a:t>
            </a:r>
            <a:r>
              <a:rPr lang="ru-RU" sz="2800" b="1" dirty="0" smtClean="0">
                <a:solidFill>
                  <a:schemeClr val="accent1">
                    <a:lumMod val="75000"/>
                  </a:schemeClr>
                </a:solidFill>
              </a:rPr>
              <a:t>ответом</a:t>
            </a:r>
            <a:br>
              <a:rPr lang="ru-RU" sz="2800" b="1" dirty="0" smtClean="0">
                <a:solidFill>
                  <a:schemeClr val="accent1">
                    <a:lumMod val="75000"/>
                  </a:schemeClr>
                </a:solidFill>
              </a:rPr>
            </a:br>
            <a:r>
              <a:rPr lang="ru-RU" sz="2800" b="1" dirty="0">
                <a:solidFill>
                  <a:schemeClr val="accent1">
                    <a:lumMod val="75000"/>
                  </a:schemeClr>
                </a:solidFill>
              </a:rPr>
              <a:t/>
            </a:r>
            <a:br>
              <a:rPr lang="ru-RU" sz="2800" b="1" dirty="0">
                <a:solidFill>
                  <a:schemeClr val="accent1">
                    <a:lumMod val="75000"/>
                  </a:schemeClr>
                </a:solidFill>
              </a:rPr>
            </a:br>
            <a:r>
              <a:rPr lang="ru-RU" sz="2800" dirty="0"/>
              <a:t>Примером может служить любое задание второй части ОГЭ и ЕГЭ.</a:t>
            </a:r>
            <a:br>
              <a:rPr lang="ru-RU" sz="2800" dirty="0"/>
            </a:br>
            <a:endParaRPr lang="ru-RU" sz="2800" b="1" dirty="0">
              <a:solidFill>
                <a:schemeClr val="accent1">
                  <a:lumMod val="75000"/>
                </a:schemeClr>
              </a:solidFill>
            </a:endParaRPr>
          </a:p>
        </p:txBody>
      </p:sp>
      <p:sp>
        <p:nvSpPr>
          <p:cNvPr id="3" name="Объект 2"/>
          <p:cNvSpPr>
            <a:spLocks noGrp="1"/>
          </p:cNvSpPr>
          <p:nvPr>
            <p:ph idx="1"/>
          </p:nvPr>
        </p:nvSpPr>
        <p:spPr>
          <a:xfrm>
            <a:off x="2589212" y="3416060"/>
            <a:ext cx="8915400" cy="3183148"/>
          </a:xfrm>
        </p:spPr>
        <p:txBody>
          <a:bodyPr>
            <a:normAutofit/>
          </a:bodyPr>
          <a:lstStyle/>
          <a:p>
            <a:pPr marL="0" indent="0">
              <a:buNone/>
            </a:pPr>
            <a:r>
              <a:rPr lang="ru-RU" sz="2800" b="1" dirty="0">
                <a:solidFill>
                  <a:schemeClr val="accent1">
                    <a:lumMod val="75000"/>
                  </a:schemeClr>
                </a:solidFill>
              </a:rPr>
              <a:t>Творческое задание </a:t>
            </a:r>
            <a:endParaRPr lang="ru-RU" sz="2800" b="1" dirty="0" smtClean="0">
              <a:solidFill>
                <a:schemeClr val="accent1">
                  <a:lumMod val="75000"/>
                </a:schemeClr>
              </a:solidFill>
            </a:endParaRPr>
          </a:p>
          <a:p>
            <a:pPr marL="0" indent="0">
              <a:buNone/>
            </a:pPr>
            <a:r>
              <a:rPr lang="ru-RU" sz="2800" dirty="0"/>
              <a:t>Составить кластер по теме </a:t>
            </a:r>
            <a:endParaRPr lang="ru-RU" sz="2800" dirty="0" smtClean="0"/>
          </a:p>
          <a:p>
            <a:pPr marL="0" indent="0">
              <a:buNone/>
            </a:pPr>
            <a:r>
              <a:rPr lang="ru-RU" sz="2800" dirty="0" smtClean="0"/>
              <a:t>«</a:t>
            </a:r>
            <a:r>
              <a:rPr lang="ru-RU" sz="2800" dirty="0"/>
              <a:t>Виды тригонометрических уравнений и способы их решения»</a:t>
            </a:r>
          </a:p>
          <a:p>
            <a:pPr marL="0" indent="0">
              <a:buNone/>
            </a:pPr>
            <a:endParaRPr lang="ru-RU" sz="2800" b="1" dirty="0">
              <a:solidFill>
                <a:schemeClr val="accent1">
                  <a:lumMod val="75000"/>
                </a:schemeClr>
              </a:solidFill>
            </a:endParaRPr>
          </a:p>
        </p:txBody>
      </p:sp>
    </p:spTree>
    <p:extLst>
      <p:ext uri="{BB962C8B-B14F-4D97-AF65-F5344CB8AC3E}">
        <p14:creationId xmlns:p14="http://schemas.microsoft.com/office/powerpoint/2010/main" val="175141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218668"/>
            <a:ext cx="8911687" cy="928645"/>
          </a:xfrm>
        </p:spPr>
        <p:txBody>
          <a:bodyPr>
            <a:normAutofit/>
          </a:bodyPr>
          <a:lstStyle/>
          <a:p>
            <a:r>
              <a:rPr lang="ru-RU" sz="4000" b="1" dirty="0" smtClean="0">
                <a:solidFill>
                  <a:schemeClr val="accent1">
                    <a:lumMod val="75000"/>
                  </a:schemeClr>
                </a:solidFill>
              </a:rPr>
              <a:t>Типы </a:t>
            </a:r>
            <a:r>
              <a:rPr lang="ru-RU" sz="4000" b="1" dirty="0" err="1" smtClean="0">
                <a:solidFill>
                  <a:schemeClr val="accent1">
                    <a:lumMod val="75000"/>
                  </a:schemeClr>
                </a:solidFill>
              </a:rPr>
              <a:t>компетентостных</a:t>
            </a:r>
            <a:r>
              <a:rPr lang="ru-RU" sz="4000" b="1" dirty="0" smtClean="0">
                <a:solidFill>
                  <a:schemeClr val="accent1">
                    <a:lumMod val="75000"/>
                  </a:schemeClr>
                </a:solidFill>
              </a:rPr>
              <a:t> заданий</a:t>
            </a:r>
            <a:endParaRPr lang="ru-RU" sz="4000" b="1" dirty="0">
              <a:solidFill>
                <a:schemeClr val="accent1">
                  <a:lumMod val="75000"/>
                </a:schemeClr>
              </a:solidFill>
            </a:endParaRPr>
          </a:p>
        </p:txBody>
      </p:sp>
      <p:sp>
        <p:nvSpPr>
          <p:cNvPr id="3" name="Объект 2"/>
          <p:cNvSpPr>
            <a:spLocks noGrp="1"/>
          </p:cNvSpPr>
          <p:nvPr>
            <p:ph idx="1"/>
          </p:nvPr>
        </p:nvSpPr>
        <p:spPr>
          <a:xfrm>
            <a:off x="2589212" y="1716657"/>
            <a:ext cx="8915400" cy="4194565"/>
          </a:xfrm>
        </p:spPr>
        <p:txBody>
          <a:bodyPr>
            <a:normAutofit/>
          </a:bodyPr>
          <a:lstStyle/>
          <a:p>
            <a:pPr marL="742950" indent="-742950">
              <a:buAutoNum type="arabicParenR"/>
            </a:pPr>
            <a:r>
              <a:rPr lang="ru-RU" sz="4400" dirty="0" smtClean="0"/>
              <a:t>Предметные </a:t>
            </a:r>
          </a:p>
          <a:p>
            <a:pPr marL="742950" indent="-742950">
              <a:buAutoNum type="arabicParenR"/>
            </a:pPr>
            <a:endParaRPr lang="ru-RU" sz="4400" dirty="0" smtClean="0"/>
          </a:p>
          <a:p>
            <a:pPr marL="742950" indent="-742950">
              <a:buAutoNum type="arabicParenR" startAt="2"/>
            </a:pPr>
            <a:r>
              <a:rPr lang="ru-RU" sz="4400" dirty="0" err="1" smtClean="0"/>
              <a:t>Межпредметные</a:t>
            </a:r>
            <a:endParaRPr lang="ru-RU" sz="4400" dirty="0" smtClean="0"/>
          </a:p>
          <a:p>
            <a:pPr marL="742950" indent="-742950">
              <a:buAutoNum type="arabicParenR" startAt="2"/>
            </a:pPr>
            <a:endParaRPr lang="ru-RU" sz="4400" dirty="0" smtClean="0"/>
          </a:p>
          <a:p>
            <a:pPr marL="742950" indent="-742950">
              <a:buAutoNum type="arabicParenR" startAt="3"/>
            </a:pPr>
            <a:r>
              <a:rPr lang="ru-RU" sz="4400" dirty="0" smtClean="0"/>
              <a:t>Практические</a:t>
            </a:r>
          </a:p>
          <a:p>
            <a:pPr marL="742950" indent="-742950">
              <a:buAutoNum type="arabicParenR" startAt="3"/>
            </a:pPr>
            <a:endParaRPr lang="ru-RU" sz="4400" dirty="0"/>
          </a:p>
        </p:txBody>
      </p:sp>
    </p:spTree>
    <p:extLst>
      <p:ext uri="{BB962C8B-B14F-4D97-AF65-F5344CB8AC3E}">
        <p14:creationId xmlns:p14="http://schemas.microsoft.com/office/powerpoint/2010/main" val="382720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2536" y="624110"/>
            <a:ext cx="9762077" cy="1280890"/>
          </a:xfrm>
        </p:spPr>
        <p:txBody>
          <a:bodyPr>
            <a:normAutofit fontScale="90000"/>
          </a:bodyPr>
          <a:lstStyle/>
          <a:p>
            <a:pPr algn="ctr"/>
            <a:r>
              <a:rPr lang="ru-RU" b="1" dirty="0" smtClean="0">
                <a:solidFill>
                  <a:schemeClr val="accent1">
                    <a:lumMod val="75000"/>
                  </a:schemeClr>
                </a:solidFill>
              </a:rPr>
              <a:t>Уровни </a:t>
            </a:r>
            <a:br>
              <a:rPr lang="ru-RU" b="1" dirty="0" smtClean="0">
                <a:solidFill>
                  <a:schemeClr val="accent1">
                    <a:lumMod val="75000"/>
                  </a:schemeClr>
                </a:solidFill>
              </a:rPr>
            </a:br>
            <a:r>
              <a:rPr lang="ru-RU" b="1" dirty="0" err="1" smtClean="0">
                <a:solidFill>
                  <a:schemeClr val="accent1">
                    <a:lumMod val="75000"/>
                  </a:schemeClr>
                </a:solidFill>
              </a:rPr>
              <a:t>компетентностно</a:t>
            </a:r>
            <a:r>
              <a:rPr lang="ru-RU" b="1" dirty="0" smtClean="0">
                <a:solidFill>
                  <a:schemeClr val="accent1">
                    <a:lumMod val="75000"/>
                  </a:schemeClr>
                </a:solidFill>
              </a:rPr>
              <a:t>-ориентированных заданий</a:t>
            </a:r>
            <a:endParaRPr lang="ru-RU" b="1" dirty="0">
              <a:solidFill>
                <a:schemeClr val="accent1">
                  <a:lumMod val="75000"/>
                </a:schemeClr>
              </a:solidFill>
            </a:endParaRPr>
          </a:p>
        </p:txBody>
      </p:sp>
      <p:sp>
        <p:nvSpPr>
          <p:cNvPr id="3" name="Объект 2"/>
          <p:cNvSpPr>
            <a:spLocks noGrp="1"/>
          </p:cNvSpPr>
          <p:nvPr>
            <p:ph idx="1"/>
          </p:nvPr>
        </p:nvSpPr>
        <p:spPr/>
        <p:txBody>
          <a:bodyPr>
            <a:normAutofit/>
          </a:bodyPr>
          <a:lstStyle/>
          <a:p>
            <a:r>
              <a:rPr lang="ru-RU" sz="2800" dirty="0"/>
              <a:t>Первый уровень (</a:t>
            </a:r>
            <a:r>
              <a:rPr lang="ru-RU" sz="2800" i="1" dirty="0"/>
              <a:t>уровень воспроизведения) </a:t>
            </a:r>
            <a:endParaRPr lang="ru-RU" sz="2800" i="1" dirty="0" smtClean="0"/>
          </a:p>
          <a:p>
            <a:endParaRPr lang="ru-RU" sz="2800" dirty="0"/>
          </a:p>
          <a:p>
            <a:r>
              <a:rPr lang="ru-RU" sz="2800" dirty="0"/>
              <a:t>Второй уровень (</a:t>
            </a:r>
            <a:r>
              <a:rPr lang="ru-RU" sz="2800" i="1" dirty="0"/>
              <a:t>уровень установления связей</a:t>
            </a:r>
            <a:r>
              <a:rPr lang="ru-RU" sz="2800" dirty="0"/>
              <a:t>) </a:t>
            </a:r>
            <a:endParaRPr lang="ru-RU" sz="2800" dirty="0" smtClean="0"/>
          </a:p>
          <a:p>
            <a:endParaRPr lang="ru-RU" sz="2800" dirty="0"/>
          </a:p>
          <a:p>
            <a:r>
              <a:rPr lang="ru-RU" sz="2800" dirty="0"/>
              <a:t>Третий уровень (</a:t>
            </a:r>
            <a:r>
              <a:rPr lang="ru-RU" sz="2800" i="1" dirty="0"/>
              <a:t>уровень рассуждения</a:t>
            </a:r>
            <a:r>
              <a:rPr lang="ru-RU" sz="2800" dirty="0"/>
              <a:t>)</a:t>
            </a:r>
          </a:p>
          <a:p>
            <a:endParaRPr lang="ru-RU" sz="2800" dirty="0"/>
          </a:p>
        </p:txBody>
      </p:sp>
    </p:spTree>
    <p:extLst>
      <p:ext uri="{BB962C8B-B14F-4D97-AF65-F5344CB8AC3E}">
        <p14:creationId xmlns:p14="http://schemas.microsoft.com/office/powerpoint/2010/main" val="2739326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859633"/>
          </a:xfrm>
        </p:spPr>
        <p:txBody>
          <a:bodyPr/>
          <a:lstStyle/>
          <a:p>
            <a:pPr algn="ctr"/>
            <a:r>
              <a:rPr lang="ru-RU" b="1" dirty="0" smtClean="0">
                <a:solidFill>
                  <a:schemeClr val="accent1">
                    <a:lumMod val="75000"/>
                  </a:schemeClr>
                </a:solidFill>
              </a:rPr>
              <a:t>Первый уровень (воспроизведение)</a:t>
            </a:r>
            <a:endParaRPr lang="ru-RU" b="1" dirty="0">
              <a:solidFill>
                <a:schemeClr val="accent1">
                  <a:lumMod val="75000"/>
                </a:schemeClr>
              </a:solidFill>
            </a:endParaRPr>
          </a:p>
        </p:txBody>
      </p:sp>
      <p:sp>
        <p:nvSpPr>
          <p:cNvPr id="3" name="Объект 2"/>
          <p:cNvSpPr>
            <a:spLocks noGrp="1"/>
          </p:cNvSpPr>
          <p:nvPr>
            <p:ph idx="1"/>
          </p:nvPr>
        </p:nvSpPr>
        <p:spPr>
          <a:xfrm>
            <a:off x="2589212" y="1785668"/>
            <a:ext cx="8915400" cy="4125554"/>
          </a:xfrm>
        </p:spPr>
        <p:txBody>
          <a:bodyPr>
            <a:normAutofit/>
          </a:bodyPr>
          <a:lstStyle/>
          <a:p>
            <a:r>
              <a:rPr lang="ru-RU" sz="3200" dirty="0"/>
              <a:t>Определить показания электросчетчика и по действующему тарифу за 1 </a:t>
            </a:r>
            <a:r>
              <a:rPr lang="ru-RU" sz="3200" dirty="0" smtClean="0"/>
              <a:t>кВт/ч </a:t>
            </a:r>
            <a:r>
              <a:rPr lang="ru-RU" sz="3200" dirty="0"/>
              <a:t>подсчитать стоимость электроэнергии, расходуемой за 1 месяц всеми приборами в квартире.</a:t>
            </a:r>
          </a:p>
        </p:txBody>
      </p:sp>
    </p:spTree>
    <p:extLst>
      <p:ext uri="{BB962C8B-B14F-4D97-AF65-F5344CB8AC3E}">
        <p14:creationId xmlns:p14="http://schemas.microsoft.com/office/powerpoint/2010/main" val="645210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571500" indent="-571500">
              <a:buFont typeface="Wingdings" panose="05000000000000000000" pitchFamily="2" charset="2"/>
              <a:buChar char="Ø"/>
            </a:pPr>
            <a:r>
              <a:rPr lang="ru-RU" dirty="0" smtClean="0"/>
              <a:t>Цилиндрическая дымовая труба с диаметром 65см имеет высоту 18м. Сколько жести нужно для ее изготовления, если на заклепку уходит 10 % материала</a:t>
            </a:r>
            <a:endParaRPr lang="ru-RU" dirty="0"/>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476106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1" y="624110"/>
            <a:ext cx="9675812" cy="876886"/>
          </a:xfrm>
        </p:spPr>
        <p:txBody>
          <a:bodyPr>
            <a:normAutofit/>
          </a:bodyPr>
          <a:lstStyle/>
          <a:p>
            <a:pPr algn="ctr"/>
            <a:r>
              <a:rPr lang="ru-RU" b="1" dirty="0" smtClean="0">
                <a:solidFill>
                  <a:schemeClr val="accent1">
                    <a:lumMod val="75000"/>
                  </a:schemeClr>
                </a:solidFill>
              </a:rPr>
              <a:t>Второй уровень(установления связей)</a:t>
            </a:r>
            <a:endParaRPr lang="ru-RU" b="1" dirty="0">
              <a:solidFill>
                <a:schemeClr val="accent1">
                  <a:lumMod val="75000"/>
                </a:schemeClr>
              </a:solidFill>
            </a:endParaRPr>
          </a:p>
        </p:txBody>
      </p:sp>
      <p:sp>
        <p:nvSpPr>
          <p:cNvPr id="3" name="Объект 2"/>
          <p:cNvSpPr>
            <a:spLocks noGrp="1"/>
          </p:cNvSpPr>
          <p:nvPr>
            <p:ph idx="1"/>
          </p:nvPr>
        </p:nvSpPr>
        <p:spPr>
          <a:xfrm>
            <a:off x="2589212" y="1570008"/>
            <a:ext cx="8915400" cy="5287992"/>
          </a:xfrm>
        </p:spPr>
        <p:txBody>
          <a:bodyPr/>
          <a:lstStyle/>
          <a:p>
            <a:endParaRPr lang="ru-RU" sz="3200" dirty="0" smtClean="0"/>
          </a:p>
          <a:p>
            <a:r>
              <a:rPr lang="ru-RU" sz="3200" dirty="0" smtClean="0"/>
              <a:t>По </a:t>
            </a:r>
            <a:r>
              <a:rPr lang="ru-RU" sz="3200" dirty="0"/>
              <a:t>данным таблицы оцените, сколько примерно будет стоить один квадратный метр в двухкомнатной квартире на пятом этаже пятиэтажного дома с балконом,  окнами во двор и без лифта, если она находится в шестой зоне.</a:t>
            </a:r>
          </a:p>
          <a:p>
            <a:endParaRPr lang="ru-RU" dirty="0"/>
          </a:p>
        </p:txBody>
      </p:sp>
    </p:spTree>
    <p:extLst>
      <p:ext uri="{BB962C8B-B14F-4D97-AF65-F5344CB8AC3E}">
        <p14:creationId xmlns:p14="http://schemas.microsoft.com/office/powerpoint/2010/main" val="2920945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0174" y="310551"/>
            <a:ext cx="9684437" cy="6349041"/>
          </a:xfrm>
        </p:spPr>
        <p:txBody>
          <a:bodyPr/>
          <a:lstStyle/>
          <a:p>
            <a:endParaRPr lang="ru-RU" dirty="0"/>
          </a:p>
        </p:txBody>
      </p:sp>
      <p:pic>
        <p:nvPicPr>
          <p:cNvPr id="3" name="Рисунок 2"/>
          <p:cNvPicPr/>
          <p:nvPr/>
        </p:nvPicPr>
        <p:blipFill>
          <a:blip r:embed="rId2">
            <a:extLst>
              <a:ext uri="{28A0092B-C50C-407E-A947-70E740481C1C}">
                <a14:useLocalDpi xmlns:a14="http://schemas.microsoft.com/office/drawing/2010/main" val="0"/>
              </a:ext>
            </a:extLst>
          </a:blip>
          <a:srcRect/>
          <a:stretch>
            <a:fillRect/>
          </a:stretch>
        </p:blipFill>
        <p:spPr bwMode="auto">
          <a:xfrm>
            <a:off x="1656273" y="414068"/>
            <a:ext cx="9848338" cy="6357667"/>
          </a:xfrm>
          <a:prstGeom prst="rect">
            <a:avLst/>
          </a:prstGeom>
          <a:noFill/>
          <a:ln>
            <a:noFill/>
          </a:ln>
        </p:spPr>
      </p:pic>
    </p:spTree>
    <p:extLst>
      <p:ext uri="{BB962C8B-B14F-4D97-AF65-F5344CB8AC3E}">
        <p14:creationId xmlns:p14="http://schemas.microsoft.com/office/powerpoint/2010/main" val="241115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211</TotalTime>
  <Words>816</Words>
  <Application>Microsoft Office PowerPoint</Application>
  <PresentationFormat>Широкоэкранный</PresentationFormat>
  <Paragraphs>150</Paragraphs>
  <Slides>32</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32</vt:i4>
      </vt:variant>
    </vt:vector>
  </HeadingPairs>
  <TitlesOfParts>
    <vt:vector size="41" baseType="lpstr">
      <vt:lpstr>Arial</vt:lpstr>
      <vt:lpstr>Calibri</vt:lpstr>
      <vt:lpstr>Cambria Math</vt:lpstr>
      <vt:lpstr>Century Gothic</vt:lpstr>
      <vt:lpstr>Times New Roman</vt:lpstr>
      <vt:lpstr>Verdana</vt:lpstr>
      <vt:lpstr>Wingdings</vt:lpstr>
      <vt:lpstr>Wingdings 3</vt:lpstr>
      <vt:lpstr>Легкий дым</vt:lpstr>
      <vt:lpstr>Компетентностно-ориентированные задания по математике</vt:lpstr>
      <vt:lpstr>Компетентность – это умение применить накопленные знания  в практической деятельности и повседневной жизни </vt:lpstr>
      <vt:lpstr>Презентация PowerPoint</vt:lpstr>
      <vt:lpstr>Типы компетентостных заданий</vt:lpstr>
      <vt:lpstr>Уровни  компетентностно-ориентированных заданий</vt:lpstr>
      <vt:lpstr>Первый уровень (воспроизведение)</vt:lpstr>
      <vt:lpstr>Цилиндрическая дымовая труба с диаметром 65см имеет высоту 18м. Сколько жести нужно для ее изготовления, если на заклепку уходит 10 % материала</vt:lpstr>
      <vt:lpstr>Второй уровень(установления связей)</vt:lpstr>
      <vt:lpstr>Презентация PowerPoint</vt:lpstr>
      <vt:lpstr>Третий уровень (рассуждения)</vt:lpstr>
      <vt:lpstr>Обведите слово «Да» или «Нет» в таблице около каждой формы клумбы в зависимости от того, хватит или не хватит садовнику 32 м провода, чтобы обозначить ее границу </vt:lpstr>
      <vt:lpstr>Презентация PowerPoint</vt:lpstr>
      <vt:lpstr>Пример:</vt:lpstr>
      <vt:lpstr>Задачная формулировка:  Телефонная компания предоставляет на выбор три тарифных плана. Абонент выбрал наиболее дешевый тарифный план, исходя из предположения, что общая длительность телефонных разговоров составляет 600 минут в месяц. Какую сумму он должен заплатить за месяц, если общая длительность разговоров в этом месяце действительно составит 600 минут? Ответ дайте в рублях.  Решите задачу, сделайте выводы  и презентуйте свое решение. </vt:lpstr>
      <vt:lpstr>Источник информации:  </vt:lpstr>
      <vt:lpstr>Компетентностно-ориентированные тестовые задания (КОТЗ)</vt:lpstr>
      <vt:lpstr> Обобщенная структура любого теста</vt:lpstr>
      <vt:lpstr>Задание 1 № 366911 Для объектов, указанных в таблице, определите, какими цифрами они обозначены на схеме. Заполните таблицу, в ответ запишите последовательность четырёх цифр. </vt:lpstr>
      <vt:lpstr>Презентация PowerPoint</vt:lpstr>
      <vt:lpstr>Презентация PowerPoint</vt:lpstr>
      <vt:lpstr>5. Задание 5 № 366919 Хозяин квартиры планирует установить в квартире плиту для готовки. Он рассматривает два варианта: газовая плита или электроплитка. Цены на плиты, данные о потреблении и тарифах оплаты даны в таблице.     Обдумав оба варианта, хозяин решил установить газовую плиту. Через сколько часов непрерывного использования экономия от использования газовой плиты вместо электрической компенсирует разность в стоимости установки газовой плиты и электроплитки?</vt:lpstr>
      <vt:lpstr>Задание с выбором нескольких правильных ответов: </vt:lpstr>
      <vt:lpstr> Задание с выбором 1 правильного ответа:     </vt:lpstr>
      <vt:lpstr>Задание с выбором наиболее правильного ответа: </vt:lpstr>
      <vt:lpstr>Задание с альтернативным ответом:</vt:lpstr>
      <vt:lpstr>Задание на установление соответствия:</vt:lpstr>
      <vt:lpstr>Задание на установление правильной последовательности</vt:lpstr>
      <vt:lpstr>Задания на сортировку  Расположите в порядке возрастания числа:     a=cos6;        b=cos7;          c=sin6;           d=sin4 </vt:lpstr>
      <vt:lpstr>Задание на завершение предложений Закончите предложение: Если прямые a и b   перпендикулярны и  пл. ∝⊥a,  а  пл.β⊥b,  то плоскости α  и β …………. 1)перпендикулярны      2)параллельны        3)пересекаются под                                                                                   углом γ   </vt:lpstr>
      <vt:lpstr>Задание с неструктурированным ответом    Из данных слов составьте верное высказывание: Если, прямые, параллельны, две, к плоскости, то, перпендикулярны, они. </vt:lpstr>
      <vt:lpstr>Расчетные задания закрытой формы с выбором ответа   Решить уравнение 〖2х〗^2-3х+√(1-х)=√(1-х)+5. В ответе указать произведение  корней  уравнения. 1)  3               2)  5               3) -1             4) -2,5             5) -5 </vt:lpstr>
      <vt:lpstr>Задания со свободно конструируемым ответом  Примером может служить любое задание второй части ОГЭ и ЕГЭ.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Компетентностно-ориентированные задания как инструмент повышения профильных результатов по математике</dc:title>
  <dc:creator>Елена Мокрушина</dc:creator>
  <cp:lastModifiedBy>Пользователь</cp:lastModifiedBy>
  <cp:revision>21</cp:revision>
  <cp:lastPrinted>2020-03-10T10:36:35Z</cp:lastPrinted>
  <dcterms:created xsi:type="dcterms:W3CDTF">2020-02-28T20:29:37Z</dcterms:created>
  <dcterms:modified xsi:type="dcterms:W3CDTF">2020-03-11T03:19:45Z</dcterms:modified>
</cp:coreProperties>
</file>