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77" r:id="rId2"/>
    <p:sldId id="366" r:id="rId3"/>
    <p:sldId id="338" r:id="rId4"/>
    <p:sldId id="365" r:id="rId5"/>
    <p:sldId id="367" r:id="rId6"/>
    <p:sldId id="357" r:id="rId7"/>
    <p:sldId id="368" r:id="rId8"/>
    <p:sldId id="369" r:id="rId9"/>
    <p:sldId id="370" r:id="rId10"/>
    <p:sldId id="372" r:id="rId11"/>
    <p:sldId id="371" r:id="rId12"/>
    <p:sldId id="363" r:id="rId13"/>
    <p:sldId id="364" r:id="rId14"/>
    <p:sldId id="376" r:id="rId15"/>
    <p:sldId id="375" r:id="rId16"/>
  </p:sldIdLst>
  <p:sldSz cx="12192000" cy="6858000"/>
  <p:notesSz cx="6858000" cy="9144000"/>
  <p:defaultTextStyle>
    <a:defPPr lvl="0">
      <a:defRPr lang="ru-RU"/>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94080" autoAdjust="0"/>
  </p:normalViewPr>
  <p:slideViewPr>
    <p:cSldViewPr snapToGrid="0">
      <p:cViewPr varScale="1">
        <p:scale>
          <a:sx n="65" d="100"/>
          <a:sy n="65" d="100"/>
        </p:scale>
        <p:origin x="83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12D36-CC02-434D-A082-D81C33D74E63}" type="datetimeFigureOut">
              <a:rPr lang="ru-RU" smtClean="0"/>
              <a:pPr/>
              <a:t>04.09.2020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5A329-74AC-4196-82D5-FC2B05F500B8}" type="slidenum">
              <a:rPr lang="ru-RU" smtClean="0"/>
              <a:pPr/>
              <a:t>‹#›</a:t>
            </a:fld>
            <a:endParaRPr lang="ru-RU"/>
          </a:p>
        </p:txBody>
      </p:sp>
    </p:spTree>
    <p:extLst>
      <p:ext uri="{BB962C8B-B14F-4D97-AF65-F5344CB8AC3E}">
        <p14:creationId xmlns:p14="http://schemas.microsoft.com/office/powerpoint/2010/main" val="178771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A5A329-74AC-4196-82D5-FC2B05F500B8}" type="slidenum">
              <a:rPr lang="ru-RU" smtClean="0"/>
              <a:pPr/>
              <a:t>13</a:t>
            </a:fld>
            <a:endParaRPr lang="ru-RU"/>
          </a:p>
        </p:txBody>
      </p:sp>
    </p:spTree>
    <p:extLst>
      <p:ext uri="{BB962C8B-B14F-4D97-AF65-F5344CB8AC3E}">
        <p14:creationId xmlns:p14="http://schemas.microsoft.com/office/powerpoint/2010/main" val="213903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5A329-74AC-4196-82D5-FC2B05F500B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18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5A329-74AC-4196-82D5-FC2B05F500B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89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68E726-821A-4C69-A5EF-17F480BDE70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F5A3473-5155-4494-A167-B67320695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809141C-3F6C-4D87-B6DF-3F3D0FCAB2B5}"/>
              </a:ext>
            </a:extLst>
          </p:cNvPr>
          <p:cNvSpPr>
            <a:spLocks noGrp="1"/>
          </p:cNvSpPr>
          <p:nvPr>
            <p:ph type="dt" sz="half" idx="10"/>
          </p:nvPr>
        </p:nvSpPr>
        <p:spPr/>
        <p:txBody>
          <a:bodyPr/>
          <a:lstStyle/>
          <a:p>
            <a:fld id="{EBF72216-2E0D-44BA-8515-1199F0D47E6D}" type="datetimeFigureOut">
              <a:rPr lang="ru-RU" smtClean="0"/>
              <a:pPr/>
              <a:t>04.09.2020</a:t>
            </a:fld>
            <a:endParaRPr lang="ru-RU"/>
          </a:p>
        </p:txBody>
      </p:sp>
      <p:sp>
        <p:nvSpPr>
          <p:cNvPr id="5" name="Нижний колонтитул 4">
            <a:extLst>
              <a:ext uri="{FF2B5EF4-FFF2-40B4-BE49-F238E27FC236}">
                <a16:creationId xmlns:a16="http://schemas.microsoft.com/office/drawing/2014/main" id="{6472C4DF-E44B-4480-BE37-AC0FABAD75B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9D9894B-EB6A-409A-847B-61D973C5AE08}"/>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266624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AAC135-297E-4AAD-9173-AF065C466A5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C3ACCC8-4FB8-4A6A-934F-2CA849347E3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2E8E68C-C9D9-4B10-B27B-2BD2C7D86437}"/>
              </a:ext>
            </a:extLst>
          </p:cNvPr>
          <p:cNvSpPr>
            <a:spLocks noGrp="1"/>
          </p:cNvSpPr>
          <p:nvPr>
            <p:ph type="dt" sz="half" idx="10"/>
          </p:nvPr>
        </p:nvSpPr>
        <p:spPr/>
        <p:txBody>
          <a:bodyPr/>
          <a:lstStyle/>
          <a:p>
            <a:fld id="{EBF72216-2E0D-44BA-8515-1199F0D47E6D}" type="datetimeFigureOut">
              <a:rPr lang="ru-RU" smtClean="0"/>
              <a:pPr/>
              <a:t>04.09.2020</a:t>
            </a:fld>
            <a:endParaRPr lang="ru-RU"/>
          </a:p>
        </p:txBody>
      </p:sp>
      <p:sp>
        <p:nvSpPr>
          <p:cNvPr id="5" name="Нижний колонтитул 4">
            <a:extLst>
              <a:ext uri="{FF2B5EF4-FFF2-40B4-BE49-F238E27FC236}">
                <a16:creationId xmlns:a16="http://schemas.microsoft.com/office/drawing/2014/main" id="{FBA1F760-BB67-40C7-8E01-BA4D26E8FF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171ED82-4096-4940-9313-FA0DE31A207D}"/>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313057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7BFE31C-5909-4998-AC3C-CBBA763F4BD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BFA0BF9-DFCE-4358-9E66-C4D493AD741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5321F2A-9A30-49FD-AB98-6CC15D0E9026}"/>
              </a:ext>
            </a:extLst>
          </p:cNvPr>
          <p:cNvSpPr>
            <a:spLocks noGrp="1"/>
          </p:cNvSpPr>
          <p:nvPr>
            <p:ph type="dt" sz="half" idx="10"/>
          </p:nvPr>
        </p:nvSpPr>
        <p:spPr/>
        <p:txBody>
          <a:bodyPr/>
          <a:lstStyle/>
          <a:p>
            <a:fld id="{EBF72216-2E0D-44BA-8515-1199F0D47E6D}" type="datetimeFigureOut">
              <a:rPr lang="ru-RU" smtClean="0"/>
              <a:pPr/>
              <a:t>04.09.2020</a:t>
            </a:fld>
            <a:endParaRPr lang="ru-RU"/>
          </a:p>
        </p:txBody>
      </p:sp>
      <p:sp>
        <p:nvSpPr>
          <p:cNvPr id="5" name="Нижний колонтитул 4">
            <a:extLst>
              <a:ext uri="{FF2B5EF4-FFF2-40B4-BE49-F238E27FC236}">
                <a16:creationId xmlns:a16="http://schemas.microsoft.com/office/drawing/2014/main" id="{9DCFF7CE-8CF6-4B3A-9030-88EEA3F29B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562372A-C366-4402-BA1D-844DFF27C3A9}"/>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350686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1" name="Slide Number"/>
          <p:cNvSpPr txBox="1">
            <a:spLocks noGrp="1"/>
          </p:cNvSpPr>
          <p:nvPr>
            <p:ph type="sldNum" sz="quarter" idx="2"/>
          </p:nvPr>
        </p:nvSpPr>
        <p:spPr>
          <a:xfrm>
            <a:off x="11840023" y="6522212"/>
            <a:ext cx="301365" cy="297518"/>
          </a:xfrm>
          <a:prstGeom prst="rect">
            <a:avLst/>
          </a:prstGeom>
        </p:spPr>
        <p:txBody>
          <a:bodyPr/>
          <a:lstStyle>
            <a:lvl1pPr>
              <a:defRPr sz="1600" b="1">
                <a:solidFill>
                  <a:srgbClr val="1F2E79"/>
                </a:solidFill>
              </a:defRPr>
            </a:lvl1pPr>
          </a:lstStyle>
          <a:p>
            <a:fld id="{86CB4B4D-7CA3-9044-876B-883B54F8677D}" type="slidenum">
              <a:rPr lang="ru-RU" smtClean="0"/>
              <a:pPr/>
              <a:t>‹#›</a:t>
            </a:fld>
            <a:endParaRPr lang="ru-RU"/>
          </a:p>
        </p:txBody>
      </p:sp>
    </p:spTree>
    <p:extLst>
      <p:ext uri="{BB962C8B-B14F-4D97-AF65-F5344CB8AC3E}">
        <p14:creationId xmlns:p14="http://schemas.microsoft.com/office/powerpoint/2010/main" val="713345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D74F17-6B8F-4528-9D34-25922C21A08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CF1CD35-9240-4266-9F6A-C89F8BC50FE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3B207B-2439-4205-82E0-490310AF7710}"/>
              </a:ext>
            </a:extLst>
          </p:cNvPr>
          <p:cNvSpPr>
            <a:spLocks noGrp="1"/>
          </p:cNvSpPr>
          <p:nvPr>
            <p:ph type="dt" sz="half" idx="10"/>
          </p:nvPr>
        </p:nvSpPr>
        <p:spPr/>
        <p:txBody>
          <a:bodyPr/>
          <a:lstStyle/>
          <a:p>
            <a:fld id="{EBF72216-2E0D-44BA-8515-1199F0D47E6D}" type="datetimeFigureOut">
              <a:rPr lang="ru-RU" smtClean="0"/>
              <a:pPr/>
              <a:t>04.09.2020</a:t>
            </a:fld>
            <a:endParaRPr lang="ru-RU"/>
          </a:p>
        </p:txBody>
      </p:sp>
      <p:sp>
        <p:nvSpPr>
          <p:cNvPr id="5" name="Нижний колонтитул 4">
            <a:extLst>
              <a:ext uri="{FF2B5EF4-FFF2-40B4-BE49-F238E27FC236}">
                <a16:creationId xmlns:a16="http://schemas.microsoft.com/office/drawing/2014/main" id="{A17A89FF-4A05-4538-8BBD-F544CF5BF4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87A2A5-0EC2-427D-9BBD-804920294CF2}"/>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306516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49896A-0189-4BD0-8A95-A737D94220C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0C677CE-3A68-48EC-AFEA-6720A4CFF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A13251C-F7CB-4876-B023-4CF1E09A50ED}"/>
              </a:ext>
            </a:extLst>
          </p:cNvPr>
          <p:cNvSpPr>
            <a:spLocks noGrp="1"/>
          </p:cNvSpPr>
          <p:nvPr>
            <p:ph type="dt" sz="half" idx="10"/>
          </p:nvPr>
        </p:nvSpPr>
        <p:spPr/>
        <p:txBody>
          <a:bodyPr/>
          <a:lstStyle/>
          <a:p>
            <a:fld id="{EBF72216-2E0D-44BA-8515-1199F0D47E6D}" type="datetimeFigureOut">
              <a:rPr lang="ru-RU" smtClean="0"/>
              <a:pPr/>
              <a:t>04.09.2020</a:t>
            </a:fld>
            <a:endParaRPr lang="ru-RU"/>
          </a:p>
        </p:txBody>
      </p:sp>
      <p:sp>
        <p:nvSpPr>
          <p:cNvPr id="5" name="Нижний колонтитул 4">
            <a:extLst>
              <a:ext uri="{FF2B5EF4-FFF2-40B4-BE49-F238E27FC236}">
                <a16:creationId xmlns:a16="http://schemas.microsoft.com/office/drawing/2014/main" id="{7EDEE499-37F4-4590-B77F-8B13BC596D1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6AFE71F-C92E-4CE8-810A-376713ABE573}"/>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403042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B72455-D83A-4CDA-836B-36095427B3E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F0B8386-E730-4193-9A25-116FBFE64E9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56A223D-2B80-4553-A9D3-58D7A4D4D0E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7E42EAF-7846-42A5-B36F-6C0A1333B684}"/>
              </a:ext>
            </a:extLst>
          </p:cNvPr>
          <p:cNvSpPr>
            <a:spLocks noGrp="1"/>
          </p:cNvSpPr>
          <p:nvPr>
            <p:ph type="dt" sz="half" idx="10"/>
          </p:nvPr>
        </p:nvSpPr>
        <p:spPr/>
        <p:txBody>
          <a:bodyPr/>
          <a:lstStyle/>
          <a:p>
            <a:fld id="{EBF72216-2E0D-44BA-8515-1199F0D47E6D}" type="datetimeFigureOut">
              <a:rPr lang="ru-RU" smtClean="0"/>
              <a:pPr/>
              <a:t>04.09.2020</a:t>
            </a:fld>
            <a:endParaRPr lang="ru-RU"/>
          </a:p>
        </p:txBody>
      </p:sp>
      <p:sp>
        <p:nvSpPr>
          <p:cNvPr id="6" name="Нижний колонтитул 5">
            <a:extLst>
              <a:ext uri="{FF2B5EF4-FFF2-40B4-BE49-F238E27FC236}">
                <a16:creationId xmlns:a16="http://schemas.microsoft.com/office/drawing/2014/main" id="{A8D4535F-DEFB-40EA-B399-582147CB47E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65D24AE-64EF-4D32-97E4-15FB0BE987C9}"/>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94201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767677-DCDA-4854-A374-C5E21C66B62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6D31BA7-3AD1-4C9D-BCED-A74AF7573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88FDCBB-9560-42A0-9A62-CB8685C70E9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B1DF1FB-0A1C-40CD-B312-3BEE3EC84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46541FB-70A1-4751-992B-86D18DE03F5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FAC5E1F-5BAC-4E27-96AF-F08D627302D3}"/>
              </a:ext>
            </a:extLst>
          </p:cNvPr>
          <p:cNvSpPr>
            <a:spLocks noGrp="1"/>
          </p:cNvSpPr>
          <p:nvPr>
            <p:ph type="dt" sz="half" idx="10"/>
          </p:nvPr>
        </p:nvSpPr>
        <p:spPr/>
        <p:txBody>
          <a:bodyPr/>
          <a:lstStyle/>
          <a:p>
            <a:fld id="{EBF72216-2E0D-44BA-8515-1199F0D47E6D}" type="datetimeFigureOut">
              <a:rPr lang="ru-RU" smtClean="0"/>
              <a:pPr/>
              <a:t>04.09.2020</a:t>
            </a:fld>
            <a:endParaRPr lang="ru-RU"/>
          </a:p>
        </p:txBody>
      </p:sp>
      <p:sp>
        <p:nvSpPr>
          <p:cNvPr id="8" name="Нижний колонтитул 7">
            <a:extLst>
              <a:ext uri="{FF2B5EF4-FFF2-40B4-BE49-F238E27FC236}">
                <a16:creationId xmlns:a16="http://schemas.microsoft.com/office/drawing/2014/main" id="{6B815EBB-31EC-4BF1-AD81-E86BB903D0C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A5443D1-4B9B-4450-98D4-655DA29D4E29}"/>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33792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6C0E2C-5EC8-4EA9-9666-7E420DB6049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596708B-D34C-4239-A037-3A61FB37F06F}"/>
              </a:ext>
            </a:extLst>
          </p:cNvPr>
          <p:cNvSpPr>
            <a:spLocks noGrp="1"/>
          </p:cNvSpPr>
          <p:nvPr>
            <p:ph type="dt" sz="half" idx="10"/>
          </p:nvPr>
        </p:nvSpPr>
        <p:spPr/>
        <p:txBody>
          <a:bodyPr/>
          <a:lstStyle/>
          <a:p>
            <a:fld id="{EBF72216-2E0D-44BA-8515-1199F0D47E6D}" type="datetimeFigureOut">
              <a:rPr lang="ru-RU" smtClean="0"/>
              <a:pPr/>
              <a:t>04.09.2020</a:t>
            </a:fld>
            <a:endParaRPr lang="ru-RU"/>
          </a:p>
        </p:txBody>
      </p:sp>
      <p:sp>
        <p:nvSpPr>
          <p:cNvPr id="4" name="Нижний колонтитул 3">
            <a:extLst>
              <a:ext uri="{FF2B5EF4-FFF2-40B4-BE49-F238E27FC236}">
                <a16:creationId xmlns:a16="http://schemas.microsoft.com/office/drawing/2014/main" id="{9B3749E0-88BD-43EA-8963-5D1C299B2F8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0C20A59-463A-48FF-AD9A-25DA4A2EB657}"/>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251899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E4FF7A6-135F-475B-A7FC-B6B9DB5E1C52}"/>
              </a:ext>
            </a:extLst>
          </p:cNvPr>
          <p:cNvSpPr>
            <a:spLocks noGrp="1"/>
          </p:cNvSpPr>
          <p:nvPr>
            <p:ph type="dt" sz="half" idx="10"/>
          </p:nvPr>
        </p:nvSpPr>
        <p:spPr/>
        <p:txBody>
          <a:bodyPr/>
          <a:lstStyle/>
          <a:p>
            <a:fld id="{EBF72216-2E0D-44BA-8515-1199F0D47E6D}" type="datetimeFigureOut">
              <a:rPr lang="ru-RU" smtClean="0"/>
              <a:pPr/>
              <a:t>04.09.2020</a:t>
            </a:fld>
            <a:endParaRPr lang="ru-RU"/>
          </a:p>
        </p:txBody>
      </p:sp>
      <p:sp>
        <p:nvSpPr>
          <p:cNvPr id="3" name="Нижний колонтитул 2">
            <a:extLst>
              <a:ext uri="{FF2B5EF4-FFF2-40B4-BE49-F238E27FC236}">
                <a16:creationId xmlns:a16="http://schemas.microsoft.com/office/drawing/2014/main" id="{01D75E56-6ED8-4226-BA72-548006923D1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178FA47-CBEA-4AAD-8B1B-D7B67E66DC53}"/>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125249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D228C-1489-4964-BB50-82F5049E3A2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339B92F-A909-44CF-AF8B-F3D26539C6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8F76890-4578-4C1D-89DC-613C02FDD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3A15A4D-FDD5-4BB0-97FA-9254614DF0BD}"/>
              </a:ext>
            </a:extLst>
          </p:cNvPr>
          <p:cNvSpPr>
            <a:spLocks noGrp="1"/>
          </p:cNvSpPr>
          <p:nvPr>
            <p:ph type="dt" sz="half" idx="10"/>
          </p:nvPr>
        </p:nvSpPr>
        <p:spPr/>
        <p:txBody>
          <a:bodyPr/>
          <a:lstStyle/>
          <a:p>
            <a:fld id="{EBF72216-2E0D-44BA-8515-1199F0D47E6D}" type="datetimeFigureOut">
              <a:rPr lang="ru-RU" smtClean="0"/>
              <a:pPr/>
              <a:t>04.09.2020</a:t>
            </a:fld>
            <a:endParaRPr lang="ru-RU"/>
          </a:p>
        </p:txBody>
      </p:sp>
      <p:sp>
        <p:nvSpPr>
          <p:cNvPr id="6" name="Нижний колонтитул 5">
            <a:extLst>
              <a:ext uri="{FF2B5EF4-FFF2-40B4-BE49-F238E27FC236}">
                <a16:creationId xmlns:a16="http://schemas.microsoft.com/office/drawing/2014/main" id="{7BC156F5-25A6-4A9E-BBB3-F8F7C529B4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797325E-A9D3-4ACB-B931-73039FB01B18}"/>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64589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D8A313-552D-4F37-BFD0-A29AFF5F9D0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40BF87E-E465-4AD3-B3E0-9FFC6C226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D1F0A44-3E5C-43CA-A261-1FF067BC3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FFC074F-AC59-4DEA-8038-81635EDE65EC}"/>
              </a:ext>
            </a:extLst>
          </p:cNvPr>
          <p:cNvSpPr>
            <a:spLocks noGrp="1"/>
          </p:cNvSpPr>
          <p:nvPr>
            <p:ph type="dt" sz="half" idx="10"/>
          </p:nvPr>
        </p:nvSpPr>
        <p:spPr/>
        <p:txBody>
          <a:bodyPr/>
          <a:lstStyle/>
          <a:p>
            <a:fld id="{EBF72216-2E0D-44BA-8515-1199F0D47E6D}" type="datetimeFigureOut">
              <a:rPr lang="ru-RU" smtClean="0"/>
              <a:pPr/>
              <a:t>04.09.2020</a:t>
            </a:fld>
            <a:endParaRPr lang="ru-RU"/>
          </a:p>
        </p:txBody>
      </p:sp>
      <p:sp>
        <p:nvSpPr>
          <p:cNvPr id="6" name="Нижний колонтитул 5">
            <a:extLst>
              <a:ext uri="{FF2B5EF4-FFF2-40B4-BE49-F238E27FC236}">
                <a16:creationId xmlns:a16="http://schemas.microsoft.com/office/drawing/2014/main" id="{CA15A266-0376-4B32-932C-E109FBBF309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CA8C198-5FE2-4872-BB09-EA4EC763A669}"/>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46139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4EA338-4FF3-4B1E-93AE-5692BB301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B739A15-E10B-4A37-8595-5B32E2929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972B2A7-FAA6-46E0-A7A1-0E261A0AD5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72216-2E0D-44BA-8515-1199F0D47E6D}" type="datetimeFigureOut">
              <a:rPr lang="ru-RU" smtClean="0"/>
              <a:pPr/>
              <a:t>04.09.2020</a:t>
            </a:fld>
            <a:endParaRPr lang="ru-RU"/>
          </a:p>
        </p:txBody>
      </p:sp>
      <p:sp>
        <p:nvSpPr>
          <p:cNvPr id="5" name="Нижний колонтитул 4">
            <a:extLst>
              <a:ext uri="{FF2B5EF4-FFF2-40B4-BE49-F238E27FC236}">
                <a16:creationId xmlns:a16="http://schemas.microsoft.com/office/drawing/2014/main" id="{D52B7B78-6B65-44A6-BB22-AB81FBF4EB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3F72633-8998-4490-94E8-9FE6F6072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98914-E8CD-4911-B5BB-7D250935B37B}" type="slidenum">
              <a:rPr lang="ru-RU" smtClean="0"/>
              <a:pPr/>
              <a:t>‹#›</a:t>
            </a:fld>
            <a:endParaRPr lang="ru-RU"/>
          </a:p>
        </p:txBody>
      </p:sp>
    </p:spTree>
    <p:extLst>
      <p:ext uri="{BB962C8B-B14F-4D97-AF65-F5344CB8AC3E}">
        <p14:creationId xmlns:p14="http://schemas.microsoft.com/office/powerpoint/2010/main" val="269152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mailto:support-epos@permkrai.ru" TargetMode="External"/><Relationship Id="rId4" Type="http://schemas.openxmlformats.org/officeDocument/2006/relationships/hyperlink" Target="https://school.permkrai.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2" name="Заголовок 1"/>
          <p:cNvSpPr>
            <a:spLocks noGrp="1"/>
          </p:cNvSpPr>
          <p:nvPr>
            <p:ph type="title"/>
          </p:nvPr>
        </p:nvSpPr>
        <p:spPr>
          <a:xfrm>
            <a:off x="4395019" y="221985"/>
            <a:ext cx="7347719" cy="4571241"/>
          </a:xfrm>
        </p:spPr>
        <p:txBody>
          <a:bodyPr>
            <a:noAutofit/>
          </a:bodyPr>
          <a:lstStyle/>
          <a:p>
            <a:pPr algn="ctr"/>
            <a:r>
              <a:rPr lang="ru-RU" b="1" dirty="0" smtClean="0">
                <a:solidFill>
                  <a:schemeClr val="accent1">
                    <a:lumMod val="75000"/>
                  </a:schemeClr>
                </a:solidFill>
                <a:effectLst>
                  <a:outerShdw blurRad="38100" dist="38100" dir="2700000" algn="tl">
                    <a:srgbClr val="000000">
                      <a:alpha val="43137"/>
                    </a:srgbClr>
                  </a:outerShdw>
                </a:effectLst>
              </a:rPr>
              <a:t>ЭЖД </a:t>
            </a:r>
            <a:r>
              <a:rPr lang="ru-RU" b="1" dirty="0" err="1" smtClean="0">
                <a:solidFill>
                  <a:schemeClr val="accent1">
                    <a:lumMod val="75000"/>
                  </a:schemeClr>
                </a:solidFill>
                <a:effectLst>
                  <a:outerShdw blurRad="38100" dist="38100" dir="2700000" algn="tl">
                    <a:srgbClr val="000000">
                      <a:alpha val="43137"/>
                    </a:srgbClr>
                  </a:outerShdw>
                </a:effectLst>
              </a:rPr>
              <a:t>ЭПОС.Школа</a:t>
            </a:r>
            <a:r>
              <a:rPr lang="ru-RU" b="1" dirty="0" smtClean="0">
                <a:solidFill>
                  <a:schemeClr val="accent1">
                    <a:lumMod val="75000"/>
                  </a:schemeClr>
                </a:solidFill>
                <a:effectLst>
                  <a:outerShdw blurRad="38100" dist="38100" dir="2700000" algn="tl">
                    <a:srgbClr val="000000">
                      <a:alpha val="43137"/>
                    </a:srgbClr>
                  </a:outerShdw>
                </a:effectLst>
              </a:rPr>
              <a:t> для родителей и учеников</a:t>
            </a:r>
            <a:br>
              <a:rPr lang="ru-RU" b="1" dirty="0" smtClean="0">
                <a:solidFill>
                  <a:schemeClr val="accent1">
                    <a:lumMod val="75000"/>
                  </a:schemeClr>
                </a:solidFill>
                <a:effectLst>
                  <a:outerShdw blurRad="38100" dist="38100" dir="2700000" algn="tl">
                    <a:srgbClr val="000000">
                      <a:alpha val="43137"/>
                    </a:srgbClr>
                  </a:outerShdw>
                </a:effectLst>
              </a:rPr>
            </a:br>
            <a:r>
              <a:rPr lang="ru-RU" b="1" dirty="0" smtClean="0">
                <a:solidFill>
                  <a:schemeClr val="accent1">
                    <a:lumMod val="75000"/>
                  </a:schemeClr>
                </a:solidFill>
                <a:effectLst>
                  <a:outerShdw blurRad="38100" dist="38100" dir="2700000" algn="tl">
                    <a:srgbClr val="000000">
                      <a:alpha val="43137"/>
                    </a:srgbClr>
                  </a:outerShdw>
                </a:effectLst>
              </a:rPr>
              <a:t> (работа в разделах Дневник </a:t>
            </a:r>
            <a:br>
              <a:rPr lang="ru-RU" b="1" dirty="0" smtClean="0">
                <a:solidFill>
                  <a:schemeClr val="accent1">
                    <a:lumMod val="75000"/>
                  </a:schemeClr>
                </a:solidFill>
                <a:effectLst>
                  <a:outerShdw blurRad="38100" dist="38100" dir="2700000" algn="tl">
                    <a:srgbClr val="000000">
                      <a:alpha val="43137"/>
                    </a:srgbClr>
                  </a:outerShdw>
                </a:effectLst>
              </a:rPr>
            </a:br>
            <a:r>
              <a:rPr lang="ru-RU" b="1" dirty="0" smtClean="0">
                <a:solidFill>
                  <a:schemeClr val="accent1">
                    <a:lumMod val="75000"/>
                  </a:schemeClr>
                </a:solidFill>
                <a:effectLst>
                  <a:outerShdw blurRad="38100" dist="38100" dir="2700000" algn="tl">
                    <a:srgbClr val="000000">
                      <a:alpha val="43137"/>
                    </a:srgbClr>
                  </a:outerShdw>
                </a:effectLst>
              </a:rPr>
              <a:t>и Домашнее задание). </a:t>
            </a:r>
            <a:endParaRPr lang="ru-RU" dirty="0">
              <a:solidFill>
                <a:schemeClr val="accent1">
                  <a:lumMod val="75000"/>
                </a:schemeClr>
              </a:solidFill>
              <a:effectLst>
                <a:outerShdw blurRad="38100" dist="38100" dir="2700000" algn="tl">
                  <a:srgbClr val="000000">
                    <a:alpha val="43137"/>
                  </a:srgbClr>
                </a:outerShdw>
              </a:effectLst>
            </a:endParaRPr>
          </a:p>
        </p:txBody>
      </p:sp>
      <p:sp>
        <p:nvSpPr>
          <p:cNvPr id="5" name="Номер слайда 4"/>
          <p:cNvSpPr>
            <a:spLocks noGrp="1"/>
          </p:cNvSpPr>
          <p:nvPr>
            <p:ph type="sldNum" sz="quarter" idx="4294967295"/>
          </p:nvPr>
        </p:nvSpPr>
        <p:spPr>
          <a:xfrm>
            <a:off x="11742738" y="6521450"/>
            <a:ext cx="449262" cy="2984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22621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Рисунок 10">
            <a:extLst>
              <a:ext uri="{FF2B5EF4-FFF2-40B4-BE49-F238E27FC236}">
                <a16:creationId xmlns:a16="http://schemas.microsoft.com/office/drawing/2014/main" id="{BAFFA9EF-0795-4209-A918-DBE6ADF99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 y="3191045"/>
            <a:ext cx="3399204" cy="3544676"/>
          </a:xfrm>
          <a:prstGeom prst="rect">
            <a:avLst/>
          </a:prstGeom>
        </p:spPr>
      </p:pic>
    </p:spTree>
    <p:extLst>
      <p:ext uri="{BB962C8B-B14F-4D97-AF65-F5344CB8AC3E}">
        <p14:creationId xmlns:p14="http://schemas.microsoft.com/office/powerpoint/2010/main" val="1750100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1" y="0"/>
            <a:ext cx="12192000" cy="6858000"/>
          </a:xfrm>
          <a:prstGeom prst="rect">
            <a:avLst/>
          </a:prstGeom>
          <a:ln w="12700">
            <a:miter lim="400000"/>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7" y="2778369"/>
            <a:ext cx="3690405" cy="3964965"/>
          </a:xfrm>
          <a:prstGeom prst="rect">
            <a:avLst/>
          </a:prstGeom>
        </p:spPr>
      </p:pic>
      <p:sp>
        <p:nvSpPr>
          <p:cNvPr id="10" name="Прямоугольник 9"/>
          <p:cNvSpPr/>
          <p:nvPr/>
        </p:nvSpPr>
        <p:spPr>
          <a:xfrm>
            <a:off x="4078840" y="138165"/>
            <a:ext cx="8113159"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prstClr val="black"/>
                </a:solidFill>
                <a:effectLst/>
                <a:uLnTx/>
                <a:uFillTx/>
                <a:latin typeface="Calibri Light"/>
                <a:ea typeface="+mn-ea"/>
                <a:cs typeface="+mn-cs"/>
              </a:rPr>
              <a:t>Если загрузить файл необходимо после даты проверки, указанной в задании, следует сначала </a:t>
            </a:r>
            <a:r>
              <a:rPr kumimoji="0" lang="ru-RU" sz="2200" b="1" i="0" u="none" strike="noStrike" kern="1200" cap="none" spc="0" normalizeH="0" baseline="0" noProof="0" dirty="0" smtClean="0">
                <a:ln>
                  <a:noFill/>
                </a:ln>
                <a:solidFill>
                  <a:prstClr val="black"/>
                </a:solidFill>
                <a:effectLst/>
                <a:uLnTx/>
                <a:uFillTx/>
                <a:latin typeface="Calibri Light"/>
                <a:ea typeface="+mn-ea"/>
                <a:cs typeface="+mn-cs"/>
              </a:rPr>
              <a:t>вернуться на прошлую версию</a:t>
            </a:r>
            <a:r>
              <a:rPr kumimoji="0" lang="ru-RU" sz="2200" b="0" i="0" u="none" strike="noStrike" kern="1200" cap="none" spc="0" normalizeH="0" baseline="0" noProof="0" dirty="0" smtClean="0">
                <a:ln>
                  <a:noFill/>
                </a:ln>
                <a:solidFill>
                  <a:prstClr val="black"/>
                </a:solidFill>
                <a:effectLst/>
                <a:uLnTx/>
                <a:uFillTx/>
                <a:latin typeface="Calibri 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2200" dirty="0" smtClean="0">
                <a:solidFill>
                  <a:prstClr val="black"/>
                </a:solidFill>
                <a:latin typeface="Calibri Light"/>
              </a:rPr>
              <a:t>После этого можно загрузить необходимый файл.</a:t>
            </a: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600" b="1" i="0" u="none" strike="noStrike" kern="1200" cap="none" spc="0" normalizeH="0" baseline="0" noProof="0" dirty="0">
              <a:ln>
                <a:noFill/>
              </a:ln>
              <a:solidFill>
                <a:srgbClr val="1F2E79"/>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Домашнее задание</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id="{56DC4A69-FEB8-481B-AAD2-D71E1CDB900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7">
            <a:extLst>
              <a:ext uri="{FF2B5EF4-FFF2-40B4-BE49-F238E27FC236}">
                <a16:creationId xmlns:a16="http://schemas.microsoft.com/office/drawing/2014/main" id="{78B0DCD4-2EEF-4C2A-A208-FD8175F5E905}"/>
              </a:ext>
            </a:extLst>
          </p:cNvPr>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9">
            <a:extLst>
              <a:ext uri="{FF2B5EF4-FFF2-40B4-BE49-F238E27FC236}">
                <a16:creationId xmlns:a16="http://schemas.microsoft.com/office/drawing/2014/main" id="{EBDEEAAC-205A-45EF-BE4D-ACB35D35B1DF}"/>
              </a:ext>
            </a:extLst>
          </p:cNvPr>
          <p:cNvSpPr>
            <a:spLocks noChangeArrowheads="1"/>
          </p:cNvSpPr>
          <p:nvPr/>
        </p:nvSpPr>
        <p:spPr bwMode="auto">
          <a:xfrm>
            <a:off x="0" y="583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4100AF6-B8CD-4ABC-9BD2-F85115419B3B}"/>
              </a:ext>
            </a:extLst>
          </p:cNvPr>
          <p:cNvSpPr>
            <a:spLocks noChangeArrowheads="1"/>
          </p:cNvSpPr>
          <p:nvPr/>
        </p:nvSpPr>
        <p:spPr bwMode="auto">
          <a:xfrm>
            <a:off x="0" y="833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Рисунок 1"/>
          <p:cNvPicPr>
            <a:picLocks noChangeAspect="1"/>
          </p:cNvPicPr>
          <p:nvPr/>
        </p:nvPicPr>
        <p:blipFill>
          <a:blip r:embed="rId4"/>
          <a:stretch>
            <a:fillRect/>
          </a:stretch>
        </p:blipFill>
        <p:spPr>
          <a:xfrm>
            <a:off x="4149301" y="977589"/>
            <a:ext cx="7882102" cy="2076450"/>
          </a:xfrm>
          <a:prstGeom prst="rect">
            <a:avLst/>
          </a:prstGeom>
          <a:ln>
            <a:solidFill>
              <a:schemeClr val="accent1"/>
            </a:solidFill>
          </a:ln>
        </p:spPr>
      </p:pic>
      <p:pic>
        <p:nvPicPr>
          <p:cNvPr id="13" name="Рисунок 12"/>
          <p:cNvPicPr>
            <a:picLocks noChangeAspect="1"/>
          </p:cNvPicPr>
          <p:nvPr/>
        </p:nvPicPr>
        <p:blipFill>
          <a:blip r:embed="rId5"/>
          <a:stretch>
            <a:fillRect/>
          </a:stretch>
        </p:blipFill>
        <p:spPr>
          <a:xfrm>
            <a:off x="4630995" y="3657600"/>
            <a:ext cx="6813754" cy="2864612"/>
          </a:xfrm>
          <a:prstGeom prst="rect">
            <a:avLst/>
          </a:prstGeom>
          <a:ln>
            <a:solidFill>
              <a:schemeClr val="accent1"/>
            </a:solidFill>
          </a:ln>
        </p:spPr>
      </p:pic>
    </p:spTree>
    <p:extLst>
      <p:ext uri="{BB962C8B-B14F-4D97-AF65-F5344CB8AC3E}">
        <p14:creationId xmlns:p14="http://schemas.microsoft.com/office/powerpoint/2010/main" val="130014078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38270"/>
            <a:ext cx="12192000" cy="6858000"/>
          </a:xfrm>
          <a:prstGeom prst="rect">
            <a:avLst/>
          </a:prstGeom>
          <a:ln w="12700">
            <a:miter lim="400000"/>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7" y="2778369"/>
            <a:ext cx="3690405" cy="3964965"/>
          </a:xfrm>
          <a:prstGeom prst="rect">
            <a:avLst/>
          </a:prstGeom>
        </p:spPr>
      </p:pic>
      <p:sp>
        <p:nvSpPr>
          <p:cNvPr id="10" name="Прямоугольник 9"/>
          <p:cNvSpPr/>
          <p:nvPr/>
        </p:nvSpPr>
        <p:spPr>
          <a:xfrm>
            <a:off x="4078840" y="138165"/>
            <a:ext cx="8113159" cy="38164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В электронном журнале есть </a:t>
            </a:r>
            <a:r>
              <a:rPr kumimoji="0" lang="ru-RU" sz="2200" b="1" i="0" u="none" strike="noStrike" kern="1200" cap="none" spc="0" normalizeH="0" baseline="0" noProof="0" dirty="0">
                <a:ln>
                  <a:noFill/>
                </a:ln>
                <a:solidFill>
                  <a:prstClr val="black"/>
                </a:solidFill>
                <a:effectLst/>
                <a:uLnTx/>
                <a:uFillTx/>
                <a:latin typeface="+mj-lt"/>
                <a:ea typeface="+mn-ea"/>
                <a:cs typeface="+mn-cs"/>
              </a:rPr>
              <a:t>ограничения по типам </a:t>
            </a:r>
            <a:r>
              <a:rPr kumimoji="0" lang="ru-RU" sz="2200" b="0" i="0" u="none" strike="noStrike" kern="1200" cap="none" spc="0" normalizeH="0" baseline="0" noProof="0" dirty="0">
                <a:ln>
                  <a:noFill/>
                </a:ln>
                <a:solidFill>
                  <a:prstClr val="black"/>
                </a:solidFill>
                <a:effectLst/>
                <a:uLnTx/>
                <a:uFillTx/>
                <a:latin typeface="+mj-lt"/>
                <a:ea typeface="+mn-ea"/>
                <a:cs typeface="+mn-cs"/>
              </a:rPr>
              <a:t>файлов, которые могут быть прикреплены к домашнему заданию. На данный момент поддерживаются следующие форматы файла: </a:t>
            </a:r>
            <a:r>
              <a:rPr kumimoji="0" lang="ru-RU" sz="2200" b="1" i="0" u="none" strike="noStrike" kern="1200" cap="none" spc="0" normalizeH="0" baseline="0" noProof="0" dirty="0">
                <a:ln>
                  <a:noFill/>
                </a:ln>
                <a:solidFill>
                  <a:prstClr val="black"/>
                </a:solidFill>
                <a:effectLst/>
                <a:uLnTx/>
                <a:uFillTx/>
                <a:latin typeface="+mj-lt"/>
                <a:ea typeface="+mn-ea"/>
                <a:cs typeface="+mn-cs"/>
              </a:rPr>
              <a:t>.</a:t>
            </a:r>
            <a:r>
              <a:rPr kumimoji="0" lang="ru-RU" sz="2200" b="1" i="0" u="none" strike="noStrike" kern="1200" cap="none" spc="0" normalizeH="0" baseline="0" noProof="0" dirty="0" err="1">
                <a:ln>
                  <a:noFill/>
                </a:ln>
                <a:solidFill>
                  <a:prstClr val="black"/>
                </a:solidFill>
                <a:effectLst/>
                <a:uLnTx/>
                <a:uFillTx/>
                <a:latin typeface="+mj-lt"/>
                <a:ea typeface="+mn-ea"/>
                <a:cs typeface="+mn-cs"/>
              </a:rPr>
              <a:t>doc</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docx</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rtf</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odt</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txt</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xls</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xlsx</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csv</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ods</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pdf</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ppt</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pptx</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pps</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ppsx</a:t>
            </a:r>
            <a:endParaRPr kumimoji="0" lang="ru-RU" sz="2200" b="1" i="0" u="none" strike="noStrike" kern="1200" cap="none" spc="0" normalizeH="0" baseline="0" noProof="0" dirty="0">
              <a:ln>
                <a:noFill/>
              </a:ln>
              <a:solidFill>
                <a:prstClr val="black"/>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Если к домашнему заданию необходимо прикрепить файл, формат которого не поддерживается электронным журналом, рекомендуем воспользоваться </a:t>
            </a:r>
            <a:r>
              <a:rPr kumimoji="0" lang="ru-RU" sz="2200" b="1" i="0" u="none" strike="noStrike" kern="1200" cap="none" spc="0" normalizeH="0" baseline="0" noProof="0" dirty="0">
                <a:ln>
                  <a:noFill/>
                </a:ln>
                <a:solidFill>
                  <a:prstClr val="black"/>
                </a:solidFill>
                <a:effectLst/>
                <a:uLnTx/>
                <a:uFillTx/>
                <a:latin typeface="+mj-lt"/>
                <a:ea typeface="+mn-ea"/>
                <a:cs typeface="+mn-cs"/>
              </a:rPr>
              <a:t>доступными облачными хранилищами </a:t>
            </a:r>
            <a:r>
              <a:rPr kumimoji="0" lang="ru-RU" sz="2200" b="0" i="0" u="none" strike="noStrike" kern="1200" cap="none" spc="0" normalizeH="0" baseline="0" noProof="0" dirty="0">
                <a:ln>
                  <a:noFill/>
                </a:ln>
                <a:solidFill>
                  <a:prstClr val="black"/>
                </a:solidFill>
                <a:effectLst/>
                <a:uLnTx/>
                <a:uFillTx/>
                <a:latin typeface="+mj-lt"/>
                <a:ea typeface="+mn-ea"/>
                <a:cs typeface="+mn-cs"/>
              </a:rPr>
              <a:t>файлов и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добавить к домашнему заданию </a:t>
            </a:r>
            <a:r>
              <a:rPr kumimoji="0" lang="ru-RU" sz="2200" b="1" i="0" u="none" strike="noStrike" kern="1200" cap="none" spc="0" normalizeH="0" baseline="0" noProof="0" dirty="0">
                <a:ln>
                  <a:noFill/>
                </a:ln>
                <a:solidFill>
                  <a:prstClr val="black"/>
                </a:solidFill>
                <a:effectLst/>
                <a:uLnTx/>
                <a:uFillTx/>
                <a:latin typeface="+mj-lt"/>
                <a:ea typeface="+mn-ea"/>
                <a:cs typeface="+mn-cs"/>
              </a:rPr>
              <a:t>ссылку на файл</a:t>
            </a:r>
            <a:r>
              <a:rPr kumimoji="0" lang="ru-RU" sz="2200" b="0" i="0" u="none" strike="noStrike" kern="1200" cap="none" spc="0" normalizeH="0" baseline="0" noProof="0" dirty="0">
                <a:ln>
                  <a:noFill/>
                </a:ln>
                <a:solidFill>
                  <a:prstClr val="black"/>
                </a:solidFill>
                <a:effectLst/>
                <a:uLnTx/>
                <a:uFillTx/>
                <a:latin typeface="+mj-lt"/>
                <a:ea typeface="+mn-ea"/>
                <a:cs typeface="+mn-cs"/>
              </a:rPr>
              <a:t>, размещённый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в облачном хранилище.</a:t>
            </a:r>
          </a:p>
        </p:txBody>
      </p:sp>
      <p:sp>
        <p:nvSpPr>
          <p:cNvPr id="5" name="Номер слайда 4"/>
          <p:cNvSpPr>
            <a:spLocks noGrp="1"/>
          </p:cNvSpPr>
          <p:nvPr>
            <p:ph type="sldNum" sz="quarter" idx="2"/>
          </p:nvPr>
        </p:nvSpPr>
        <p:spPr>
          <a:xfrm>
            <a:off x="11606645" y="6522212"/>
            <a:ext cx="534743" cy="2975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600" b="1" i="0" u="none" strike="noStrike" kern="1200" cap="none" spc="0" normalizeH="0" baseline="0" noProof="0" dirty="0">
              <a:ln>
                <a:noFill/>
              </a:ln>
              <a:solidFill>
                <a:srgbClr val="1F2E79"/>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Домашнее задание</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id="{56DC4A69-FEB8-481B-AAD2-D71E1CDB900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7">
            <a:extLst>
              <a:ext uri="{FF2B5EF4-FFF2-40B4-BE49-F238E27FC236}">
                <a16:creationId xmlns:a16="http://schemas.microsoft.com/office/drawing/2014/main" id="{78B0DCD4-2EEF-4C2A-A208-FD8175F5E905}"/>
              </a:ext>
            </a:extLst>
          </p:cNvPr>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9">
            <a:extLst>
              <a:ext uri="{FF2B5EF4-FFF2-40B4-BE49-F238E27FC236}">
                <a16:creationId xmlns:a16="http://schemas.microsoft.com/office/drawing/2014/main" id="{EBDEEAAC-205A-45EF-BE4D-ACB35D35B1DF}"/>
              </a:ext>
            </a:extLst>
          </p:cNvPr>
          <p:cNvSpPr>
            <a:spLocks noChangeArrowheads="1"/>
          </p:cNvSpPr>
          <p:nvPr/>
        </p:nvSpPr>
        <p:spPr bwMode="auto">
          <a:xfrm>
            <a:off x="0" y="583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4100AF6-B8CD-4ABC-9BD2-F85115419B3B}"/>
              </a:ext>
            </a:extLst>
          </p:cNvPr>
          <p:cNvSpPr>
            <a:spLocks noChangeArrowheads="1"/>
          </p:cNvSpPr>
          <p:nvPr/>
        </p:nvSpPr>
        <p:spPr bwMode="auto">
          <a:xfrm>
            <a:off x="0" y="833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Рисунок 5"/>
          <p:cNvPicPr>
            <a:picLocks noChangeAspect="1"/>
          </p:cNvPicPr>
          <p:nvPr/>
        </p:nvPicPr>
        <p:blipFill>
          <a:blip r:embed="rId4"/>
          <a:stretch>
            <a:fillRect/>
          </a:stretch>
        </p:blipFill>
        <p:spPr>
          <a:xfrm>
            <a:off x="4600077" y="3853580"/>
            <a:ext cx="6834208" cy="2889754"/>
          </a:xfrm>
          <a:prstGeom prst="rect">
            <a:avLst/>
          </a:prstGeom>
          <a:ln>
            <a:solidFill>
              <a:schemeClr val="accent1"/>
            </a:solidFill>
          </a:ln>
        </p:spPr>
      </p:pic>
    </p:spTree>
    <p:extLst>
      <p:ext uri="{BB962C8B-B14F-4D97-AF65-F5344CB8AC3E}">
        <p14:creationId xmlns:p14="http://schemas.microsoft.com/office/powerpoint/2010/main" val="240402502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9221"/>
            <a:ext cx="12192000" cy="6858000"/>
          </a:xfrm>
          <a:prstGeom prst="rect">
            <a:avLst/>
          </a:prstGeom>
          <a:ln w="12700">
            <a:miter lim="400000"/>
          </a:ln>
        </p:spPr>
      </p:pic>
      <p:sp>
        <p:nvSpPr>
          <p:cNvPr id="4" name="Прямоугольник 3"/>
          <p:cNvSpPr/>
          <p:nvPr/>
        </p:nvSpPr>
        <p:spPr>
          <a:xfrm>
            <a:off x="151957" y="221986"/>
            <a:ext cx="3619944" cy="3677930"/>
          </a:xfrm>
          <a:prstGeom prst="rect">
            <a:avLst/>
          </a:prstGeom>
        </p:spPr>
        <p:txBody>
          <a:bodyPr wrap="square">
            <a:spAutoFit/>
          </a:bodyPr>
          <a:lstStyle/>
          <a:p>
            <a:pPr algn="l"/>
            <a:r>
              <a:rPr lang="ru-RU" sz="4400" dirty="0"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ЭЖД </a:t>
            </a:r>
            <a:r>
              <a:rPr lang="ru-RU" sz="4400" dirty="0" err="1"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ЭПОС.Школа</a:t>
            </a:r>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pPr lvl="0">
              <a:defRPr/>
            </a:pPr>
            <a:r>
              <a:rPr lang="ru-RU" sz="2400" b="1" dirty="0" smtClean="0">
                <a:solidFill>
                  <a:srgbClr val="FF0000"/>
                </a:solidFill>
              </a:rPr>
              <a:t>Раздел</a:t>
            </a:r>
          </a:p>
          <a:p>
            <a:pPr lvl="0">
              <a:defRPr/>
            </a:pPr>
            <a:r>
              <a:rPr lang="ru-RU" sz="2400" b="1" dirty="0" smtClean="0">
                <a:solidFill>
                  <a:srgbClr val="FF0000"/>
                </a:solidFill>
              </a:rPr>
              <a:t>Домашнее задание</a:t>
            </a:r>
            <a:endParaRPr lang="ru-RU" sz="2400" b="1" dirty="0">
              <a:solidFill>
                <a:prstClr val="black">
                  <a:lumMod val="50000"/>
                  <a:lumOff val="50000"/>
                </a:prstClr>
              </a:solidFill>
            </a:endParaRPr>
          </a:p>
          <a:p>
            <a:pPr algn="l"/>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pPr algn="l"/>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endParaRPr lang="ru-RU" sz="90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6" y="3050214"/>
            <a:ext cx="3614664" cy="3722440"/>
          </a:xfrm>
          <a:prstGeom prst="rect">
            <a:avLst/>
          </a:prstGeom>
        </p:spPr>
      </p:pic>
      <p:sp>
        <p:nvSpPr>
          <p:cNvPr id="8" name="Номер слайда 7"/>
          <p:cNvSpPr>
            <a:spLocks noGrp="1"/>
          </p:cNvSpPr>
          <p:nvPr>
            <p:ph type="sldNum" sz="quarter" idx="2"/>
          </p:nvPr>
        </p:nvSpPr>
        <p:spPr>
          <a:xfrm>
            <a:off x="11523519" y="6522212"/>
            <a:ext cx="617870" cy="297518"/>
          </a:xfrm>
        </p:spPr>
        <p:txBody>
          <a:bodyPr/>
          <a:lstStyle/>
          <a:p>
            <a:fld id="{86CB4B4D-7CA3-9044-876B-883B54F8677D}" type="slidenum">
              <a:rPr lang="ru-RU" smtClean="0"/>
              <a:pPr/>
              <a:t>12</a:t>
            </a:fld>
            <a:endParaRPr lang="ru-RU" dirty="0"/>
          </a:p>
        </p:txBody>
      </p:sp>
      <p:sp>
        <p:nvSpPr>
          <p:cNvPr id="6" name="Прямоугольник 5">
            <a:extLst>
              <a:ext uri="{FF2B5EF4-FFF2-40B4-BE49-F238E27FC236}">
                <a16:creationId xmlns:a16="http://schemas.microsoft.com/office/drawing/2014/main" id="{795EBB25-A903-4662-A1F0-6CCE8266CE8D}"/>
              </a:ext>
            </a:extLst>
          </p:cNvPr>
          <p:cNvSpPr/>
          <p:nvPr/>
        </p:nvSpPr>
        <p:spPr>
          <a:xfrm>
            <a:off x="4439265" y="693173"/>
            <a:ext cx="7079225" cy="1107996"/>
          </a:xfrm>
          <a:prstGeom prst="rect">
            <a:avLst/>
          </a:prstGeom>
        </p:spPr>
        <p:txBody>
          <a:bodyPr wrap="square">
            <a:spAutoFit/>
          </a:bodyPr>
          <a:lstStyle/>
          <a:p>
            <a:pPr lvl="0" algn="just"/>
            <a:r>
              <a:rPr lang="ru-RU" sz="2200" dirty="0" smtClean="0">
                <a:latin typeface="+mj-lt"/>
              </a:rPr>
              <a:t>Если учитель проставил </a:t>
            </a:r>
            <a:r>
              <a:rPr lang="ru-RU" sz="2200" dirty="0">
                <a:latin typeface="+mj-lt"/>
              </a:rPr>
              <a:t>отметку о том, что задание, отправленное учеником, </a:t>
            </a:r>
            <a:r>
              <a:rPr lang="ru-RU" sz="2200" b="1" dirty="0" smtClean="0">
                <a:latin typeface="+mj-lt"/>
              </a:rPr>
              <a:t>просмотрено</a:t>
            </a:r>
            <a:r>
              <a:rPr lang="ru-RU" sz="2200" dirty="0" smtClean="0">
                <a:latin typeface="+mj-lt"/>
              </a:rPr>
              <a:t>, эта информация отобразится в </a:t>
            </a:r>
            <a:r>
              <a:rPr lang="ru-RU" sz="2200" b="1" dirty="0" smtClean="0">
                <a:latin typeface="+mj-lt"/>
              </a:rPr>
              <a:t>«Комментариях»</a:t>
            </a:r>
            <a:r>
              <a:rPr lang="ru-RU" sz="2200" dirty="0" smtClean="0">
                <a:latin typeface="+mj-lt"/>
              </a:rPr>
              <a:t>. </a:t>
            </a:r>
            <a:endParaRPr lang="ru-RU" sz="2200" dirty="0">
              <a:latin typeface="+mj-lt"/>
            </a:endParaRPr>
          </a:p>
        </p:txBody>
      </p:sp>
      <p:pic>
        <p:nvPicPr>
          <p:cNvPr id="10" name="Рисунок 9"/>
          <p:cNvPicPr>
            <a:picLocks noChangeAspect="1"/>
          </p:cNvPicPr>
          <p:nvPr/>
        </p:nvPicPr>
        <p:blipFill>
          <a:blip r:embed="rId4"/>
          <a:stretch>
            <a:fillRect/>
          </a:stretch>
        </p:blipFill>
        <p:spPr>
          <a:xfrm>
            <a:off x="4243635" y="2283041"/>
            <a:ext cx="7747070" cy="2309352"/>
          </a:xfrm>
          <a:prstGeom prst="rect">
            <a:avLst/>
          </a:prstGeom>
          <a:ln>
            <a:solidFill>
              <a:schemeClr val="accent1"/>
            </a:solidFill>
          </a:ln>
        </p:spPr>
      </p:pic>
    </p:spTree>
    <p:extLst>
      <p:ext uri="{BB962C8B-B14F-4D97-AF65-F5344CB8AC3E}">
        <p14:creationId xmlns:p14="http://schemas.microsoft.com/office/powerpoint/2010/main" val="230200707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3" cstate="print"/>
          <a:stretch>
            <a:fillRect/>
          </a:stretch>
        </p:blipFill>
        <p:spPr>
          <a:xfrm>
            <a:off x="0" y="19221"/>
            <a:ext cx="12192000" cy="6858000"/>
          </a:xfrm>
          <a:prstGeom prst="rect">
            <a:avLst/>
          </a:prstGeom>
          <a:ln w="12700">
            <a:miter lim="400000"/>
          </a:ln>
        </p:spPr>
      </p:pic>
      <p:sp>
        <p:nvSpPr>
          <p:cNvPr id="4" name="Прямоугольник 3"/>
          <p:cNvSpPr/>
          <p:nvPr/>
        </p:nvSpPr>
        <p:spPr>
          <a:xfrm>
            <a:off x="151957" y="221986"/>
            <a:ext cx="3619944" cy="5093702"/>
          </a:xfrm>
          <a:prstGeom prst="rect">
            <a:avLst/>
          </a:prstGeom>
        </p:spPr>
        <p:txBody>
          <a:bodyPr wrap="square">
            <a:spAutoFit/>
          </a:bodyPr>
          <a:lstStyle/>
          <a:p>
            <a:pPr lvl="0">
              <a:defRPr/>
            </a:pPr>
            <a:r>
              <a:rPr lang="ru-RU" sz="4400" b="1" dirty="0" smtClean="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ЭЖД </a:t>
            </a:r>
            <a:r>
              <a:rPr lang="ru-RU" sz="4400" b="1" dirty="0" err="1">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ЭПОС.Школа</a:t>
            </a:r>
            <a:endParaRPr lang="ru-RU" sz="4400" b="1" dirty="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endParaRPr>
          </a:p>
          <a:p>
            <a:pPr lvl="0"/>
            <a:r>
              <a:rPr lang="ru-RU" sz="2400" b="1" dirty="0">
                <a:solidFill>
                  <a:prstClr val="black">
                    <a:lumMod val="50000"/>
                    <a:lumOff val="50000"/>
                  </a:prstClr>
                </a:solidFill>
              </a:rPr>
              <a:t>«Помощник» - нулевая линия технической поддержки для родителей и учащихся</a:t>
            </a:r>
          </a:p>
          <a:p>
            <a:pPr lvl="0">
              <a:defRPr/>
            </a:pPr>
            <a:endParaRPr lang="ru-RU" sz="4400" dirty="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Прямоугольник 1"/>
          <p:cNvSpPr/>
          <p:nvPr/>
        </p:nvSpPr>
        <p:spPr>
          <a:xfrm>
            <a:off x="4187784" y="1843950"/>
            <a:ext cx="7652239"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8" name="Номер слайда 7"/>
          <p:cNvSpPr>
            <a:spLocks noGrp="1"/>
          </p:cNvSpPr>
          <p:nvPr>
            <p:ph type="sldNum" sz="quarter" idx="2"/>
          </p:nvPr>
        </p:nvSpPr>
        <p:spPr>
          <a:xfrm>
            <a:off x="11533909" y="6522212"/>
            <a:ext cx="607479" cy="2975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sp>
        <p:nvSpPr>
          <p:cNvPr id="6" name="Прямоугольник 5">
            <a:extLst>
              <a:ext uri="{FF2B5EF4-FFF2-40B4-BE49-F238E27FC236}">
                <a16:creationId xmlns:a16="http://schemas.microsoft.com/office/drawing/2014/main" id="{795EBB25-A903-4662-A1F0-6CCE8266CE8D}"/>
              </a:ext>
            </a:extLst>
          </p:cNvPr>
          <p:cNvSpPr/>
          <p:nvPr/>
        </p:nvSpPr>
        <p:spPr>
          <a:xfrm>
            <a:off x="4187783" y="221987"/>
            <a:ext cx="7817403" cy="1754326"/>
          </a:xfrm>
          <a:prstGeom prst="rect">
            <a:avLst/>
          </a:prstGeom>
        </p:spPr>
        <p:txBody>
          <a:bodyPr wrap="square">
            <a:spAutoFit/>
          </a:bodyPr>
          <a:lstStyle/>
          <a:p>
            <a:pPr fontAlgn="base"/>
            <a:r>
              <a:rPr kumimoji="0" lang="ru-RU" sz="2200" b="0" i="0" u="none" strike="noStrike" kern="1200" cap="none" spc="0" normalizeH="0" baseline="0" noProof="0" dirty="0" smtClean="0">
                <a:ln>
                  <a:noFill/>
                </a:ln>
                <a:solidFill>
                  <a:prstClr val="black"/>
                </a:solidFill>
                <a:effectLst/>
                <a:uLnTx/>
                <a:uFillTx/>
                <a:latin typeface="+mj-lt"/>
              </a:rPr>
              <a:t>В системе внедрен </a:t>
            </a:r>
            <a:r>
              <a:rPr kumimoji="0" lang="ru-RU" sz="2200" b="1" i="0" u="none" strike="noStrike" kern="1200" cap="none" spc="0" normalizeH="0" baseline="0" noProof="0" dirty="0" smtClean="0">
                <a:ln>
                  <a:noFill/>
                </a:ln>
                <a:solidFill>
                  <a:prstClr val="black"/>
                </a:solidFill>
                <a:effectLst/>
                <a:uLnTx/>
                <a:uFillTx/>
                <a:latin typeface="+mj-lt"/>
              </a:rPr>
              <a:t>«Помощник» </a:t>
            </a:r>
            <a:r>
              <a:rPr kumimoji="0" lang="ru-RU" sz="2200" b="0" i="0" u="none" strike="noStrike" kern="1200" cap="none" spc="0" normalizeH="0" baseline="0" noProof="0" dirty="0" smtClean="0">
                <a:ln>
                  <a:noFill/>
                </a:ln>
                <a:solidFill>
                  <a:prstClr val="black"/>
                </a:solidFill>
                <a:effectLst/>
                <a:uLnTx/>
                <a:uFillTx/>
                <a:latin typeface="+mj-lt"/>
              </a:rPr>
              <a:t>- нулевая линия техподдержки, встроенный инструмент, позволяющий пояснить различные области в интерфейсе. По нажатию открываются подсказки и ссылки для перехода в статьи информации.</a:t>
            </a:r>
            <a:endParaRPr lang="ru-RU" sz="2200" dirty="0">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Рисунок 8"/>
          <p:cNvPicPr>
            <a:picLocks noChangeAspect="1"/>
          </p:cNvPicPr>
          <p:nvPr/>
        </p:nvPicPr>
        <p:blipFill>
          <a:blip r:embed="rId4"/>
          <a:stretch>
            <a:fillRect/>
          </a:stretch>
        </p:blipFill>
        <p:spPr>
          <a:xfrm>
            <a:off x="260997" y="3122791"/>
            <a:ext cx="3401863" cy="3548180"/>
          </a:xfrm>
          <a:prstGeom prst="rect">
            <a:avLst/>
          </a:prstGeom>
        </p:spPr>
      </p:pic>
      <p:pic>
        <p:nvPicPr>
          <p:cNvPr id="10" name="Рисунок 9"/>
          <p:cNvPicPr>
            <a:picLocks noChangeAspect="1"/>
          </p:cNvPicPr>
          <p:nvPr/>
        </p:nvPicPr>
        <p:blipFill>
          <a:blip r:embed="rId5"/>
          <a:stretch>
            <a:fillRect/>
          </a:stretch>
        </p:blipFill>
        <p:spPr>
          <a:xfrm>
            <a:off x="4187782" y="1712937"/>
            <a:ext cx="5907536" cy="2981202"/>
          </a:xfrm>
          <a:prstGeom prst="rect">
            <a:avLst/>
          </a:prstGeom>
          <a:ln>
            <a:solidFill>
              <a:schemeClr val="accent1"/>
            </a:solidFill>
          </a:ln>
        </p:spPr>
      </p:pic>
      <p:pic>
        <p:nvPicPr>
          <p:cNvPr id="11" name="Рисунок 10"/>
          <p:cNvPicPr>
            <a:picLocks noChangeAspect="1"/>
          </p:cNvPicPr>
          <p:nvPr/>
        </p:nvPicPr>
        <p:blipFill>
          <a:blip r:embed="rId6"/>
          <a:stretch>
            <a:fillRect/>
          </a:stretch>
        </p:blipFill>
        <p:spPr>
          <a:xfrm>
            <a:off x="4479495" y="2265445"/>
            <a:ext cx="2334970" cy="609653"/>
          </a:xfrm>
          <a:prstGeom prst="rect">
            <a:avLst/>
          </a:prstGeom>
        </p:spPr>
      </p:pic>
      <p:pic>
        <p:nvPicPr>
          <p:cNvPr id="12" name="Рисунок 11"/>
          <p:cNvPicPr>
            <a:picLocks noChangeAspect="1"/>
          </p:cNvPicPr>
          <p:nvPr/>
        </p:nvPicPr>
        <p:blipFill>
          <a:blip r:embed="rId7"/>
          <a:stretch>
            <a:fillRect/>
          </a:stretch>
        </p:blipFill>
        <p:spPr>
          <a:xfrm>
            <a:off x="4655567" y="3952149"/>
            <a:ext cx="3907875" cy="2176461"/>
          </a:xfrm>
          <a:prstGeom prst="rect">
            <a:avLst/>
          </a:prstGeom>
          <a:ln>
            <a:solidFill>
              <a:schemeClr val="accent1"/>
            </a:solidFill>
          </a:ln>
        </p:spPr>
      </p:pic>
      <p:pic>
        <p:nvPicPr>
          <p:cNvPr id="13" name="Рисунок 12"/>
          <p:cNvPicPr>
            <a:picLocks noChangeAspect="1"/>
          </p:cNvPicPr>
          <p:nvPr/>
        </p:nvPicPr>
        <p:blipFill>
          <a:blip r:embed="rId8"/>
          <a:stretch>
            <a:fillRect/>
          </a:stretch>
        </p:blipFill>
        <p:spPr>
          <a:xfrm>
            <a:off x="9225021" y="2657013"/>
            <a:ext cx="2347163" cy="3865199"/>
          </a:xfrm>
          <a:prstGeom prst="rect">
            <a:avLst/>
          </a:prstGeom>
          <a:ln>
            <a:solidFill>
              <a:schemeClr val="accent1"/>
            </a:solidFill>
          </a:ln>
        </p:spPr>
      </p:pic>
    </p:spTree>
    <p:extLst>
      <p:ext uri="{BB962C8B-B14F-4D97-AF65-F5344CB8AC3E}">
        <p14:creationId xmlns:p14="http://schemas.microsoft.com/office/powerpoint/2010/main" val="349461115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3" cstate="print"/>
          <a:stretch>
            <a:fillRect/>
          </a:stretch>
        </p:blipFill>
        <p:spPr>
          <a:xfrm>
            <a:off x="0" y="19221"/>
            <a:ext cx="12192000" cy="6858000"/>
          </a:xfrm>
          <a:prstGeom prst="rect">
            <a:avLst/>
          </a:prstGeom>
          <a:ln w="12700">
            <a:miter lim="400000"/>
          </a:ln>
        </p:spPr>
      </p:pic>
      <p:sp>
        <p:nvSpPr>
          <p:cNvPr id="4" name="Прямоугольник 3"/>
          <p:cNvSpPr/>
          <p:nvPr/>
        </p:nvSpPr>
        <p:spPr>
          <a:xfrm>
            <a:off x="151957" y="221986"/>
            <a:ext cx="3619944" cy="5463034"/>
          </a:xfrm>
          <a:prstGeom prst="rect">
            <a:avLst/>
          </a:prstGeom>
        </p:spPr>
        <p:txBody>
          <a:bodyPr wrap="square">
            <a:spAutoFit/>
          </a:bodyPr>
          <a:lstStyle/>
          <a:p>
            <a:pPr lvl="0">
              <a:defRPr/>
            </a:pPr>
            <a:r>
              <a:rPr lang="ru-RU" sz="4400" b="1" dirty="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ЭЖД </a:t>
            </a:r>
            <a:r>
              <a:rPr lang="ru-RU" sz="4400" b="1" dirty="0" err="1">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ЭПОС.Школа</a:t>
            </a:r>
            <a:endParaRPr lang="ru-RU" sz="4400" b="1" dirty="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endParaRPr>
          </a:p>
          <a:p>
            <a:pPr lvl="0"/>
            <a:r>
              <a:rPr lang="ru-RU" sz="2400" b="1" dirty="0">
                <a:solidFill>
                  <a:prstClr val="black">
                    <a:lumMod val="50000"/>
                    <a:lumOff val="50000"/>
                  </a:prstClr>
                </a:solidFill>
              </a:rPr>
              <a:t>Коммуникационная площадка для оперативной связи </a:t>
            </a:r>
          </a:p>
          <a:p>
            <a:pPr lvl="0"/>
            <a:r>
              <a:rPr lang="ru-RU" sz="2400" b="1" dirty="0">
                <a:solidFill>
                  <a:prstClr val="black">
                    <a:lumMod val="50000"/>
                    <a:lumOff val="50000"/>
                  </a:prstClr>
                </a:solidFill>
              </a:rPr>
              <a:t>с учителями, учениками, родителями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Прямоугольник 1"/>
          <p:cNvSpPr/>
          <p:nvPr/>
        </p:nvSpPr>
        <p:spPr>
          <a:xfrm>
            <a:off x="4187784" y="1843950"/>
            <a:ext cx="7652239"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8" name="Номер слайда 7"/>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pic>
        <p:nvPicPr>
          <p:cNvPr id="9" name="Рисунок 8"/>
          <p:cNvPicPr>
            <a:picLocks noChangeAspect="1"/>
          </p:cNvPicPr>
          <p:nvPr/>
        </p:nvPicPr>
        <p:blipFill>
          <a:blip r:embed="rId4"/>
          <a:stretch>
            <a:fillRect/>
          </a:stretch>
        </p:blipFill>
        <p:spPr>
          <a:xfrm>
            <a:off x="370038" y="3117032"/>
            <a:ext cx="3401863" cy="3548180"/>
          </a:xfrm>
          <a:prstGeom prst="rect">
            <a:avLst/>
          </a:prstGeom>
        </p:spPr>
      </p:pic>
      <p:sp>
        <p:nvSpPr>
          <p:cNvPr id="5" name="Прямоугольник 4"/>
          <p:cNvSpPr/>
          <p:nvPr/>
        </p:nvSpPr>
        <p:spPr>
          <a:xfrm>
            <a:off x="4055806" y="221986"/>
            <a:ext cx="7949381" cy="1446550"/>
          </a:xfrm>
          <a:prstGeom prst="rect">
            <a:avLst/>
          </a:prstGeom>
        </p:spPr>
        <p:txBody>
          <a:bodyPr wrap="square">
            <a:spAutoFit/>
          </a:bodyPr>
          <a:lstStyle/>
          <a:p>
            <a:pPr lvl="0"/>
            <a:r>
              <a:rPr lang="ru-RU" sz="2200" dirty="0">
                <a:solidFill>
                  <a:prstClr val="black"/>
                </a:solidFill>
                <a:latin typeface="Calibri Light"/>
              </a:rPr>
              <a:t>В ЭЖД возможна оперативная коммуникация с пользователями</a:t>
            </a:r>
          </a:p>
          <a:p>
            <a:pPr lvl="0"/>
            <a:r>
              <a:rPr lang="ru-RU" sz="2200" dirty="0">
                <a:solidFill>
                  <a:prstClr val="black"/>
                </a:solidFill>
                <a:latin typeface="Calibri Light"/>
              </a:rPr>
              <a:t>через разделы </a:t>
            </a:r>
            <a:r>
              <a:rPr lang="ru-RU" sz="2200" b="1" dirty="0">
                <a:solidFill>
                  <a:prstClr val="black"/>
                </a:solidFill>
                <a:latin typeface="Calibri Light"/>
              </a:rPr>
              <a:t>«Личные сообщения»</a:t>
            </a:r>
            <a:r>
              <a:rPr lang="ru-RU" sz="2200" dirty="0">
                <a:solidFill>
                  <a:prstClr val="black"/>
                </a:solidFill>
                <a:latin typeface="Calibri Light"/>
              </a:rPr>
              <a:t> и </a:t>
            </a:r>
            <a:r>
              <a:rPr lang="ru-RU" sz="2200" b="1" dirty="0">
                <a:solidFill>
                  <a:prstClr val="black"/>
                </a:solidFill>
                <a:latin typeface="Calibri Light"/>
              </a:rPr>
              <a:t>«Новости»</a:t>
            </a:r>
            <a:r>
              <a:rPr lang="ru-RU" sz="2200" dirty="0">
                <a:solidFill>
                  <a:prstClr val="black"/>
                </a:solidFill>
                <a:latin typeface="Calibri Light"/>
              </a:rPr>
              <a:t>.</a:t>
            </a:r>
          </a:p>
          <a:p>
            <a:pPr lvl="0"/>
            <a:r>
              <a:rPr lang="ru-RU" sz="2200" dirty="0">
                <a:solidFill>
                  <a:prstClr val="black"/>
                </a:solidFill>
                <a:latin typeface="Calibri Light"/>
              </a:rPr>
              <a:t>Раздел </a:t>
            </a:r>
            <a:r>
              <a:rPr lang="ru-RU" sz="2200" b="1" dirty="0">
                <a:solidFill>
                  <a:prstClr val="black"/>
                </a:solidFill>
                <a:latin typeface="Calibri Light"/>
              </a:rPr>
              <a:t>«Личные сообщения»</a:t>
            </a:r>
            <a:r>
              <a:rPr lang="ru-RU" sz="2200" dirty="0">
                <a:solidFill>
                  <a:prstClr val="black"/>
                </a:solidFill>
                <a:latin typeface="Calibri Light"/>
              </a:rPr>
              <a:t> также может использоваться для </a:t>
            </a:r>
            <a:r>
              <a:rPr lang="ru-RU" sz="2200" b="1" dirty="0" smtClean="0">
                <a:solidFill>
                  <a:prstClr val="black"/>
                </a:solidFill>
                <a:latin typeface="Calibri Light"/>
              </a:rPr>
              <a:t>передачи файлов, </a:t>
            </a:r>
            <a:r>
              <a:rPr lang="ru-RU" sz="2200" dirty="0" smtClean="0">
                <a:solidFill>
                  <a:prstClr val="black"/>
                </a:solidFill>
                <a:latin typeface="Calibri Light"/>
              </a:rPr>
              <a:t>путем прикрепления файла к сообщению.</a:t>
            </a:r>
            <a:endParaRPr lang="ru-RU" sz="2200" dirty="0">
              <a:solidFill>
                <a:prstClr val="black"/>
              </a:solidFill>
              <a:latin typeface="Calibri Light"/>
            </a:endParaRPr>
          </a:p>
        </p:txBody>
      </p:sp>
      <p:pic>
        <p:nvPicPr>
          <p:cNvPr id="7" name="Рисунок 6"/>
          <p:cNvPicPr>
            <a:picLocks noChangeAspect="1"/>
          </p:cNvPicPr>
          <p:nvPr/>
        </p:nvPicPr>
        <p:blipFill>
          <a:blip r:embed="rId5"/>
          <a:stretch>
            <a:fillRect/>
          </a:stretch>
        </p:blipFill>
        <p:spPr>
          <a:xfrm>
            <a:off x="4097990" y="1843950"/>
            <a:ext cx="7907197" cy="3511600"/>
          </a:xfrm>
          <a:prstGeom prst="rect">
            <a:avLst/>
          </a:prstGeom>
        </p:spPr>
      </p:pic>
      <p:pic>
        <p:nvPicPr>
          <p:cNvPr id="10" name="Рисунок 9"/>
          <p:cNvPicPr>
            <a:picLocks noChangeAspect="1"/>
          </p:cNvPicPr>
          <p:nvPr/>
        </p:nvPicPr>
        <p:blipFill>
          <a:blip r:embed="rId6"/>
          <a:stretch>
            <a:fillRect/>
          </a:stretch>
        </p:blipFill>
        <p:spPr>
          <a:xfrm>
            <a:off x="9001220" y="2998150"/>
            <a:ext cx="2651990" cy="3785944"/>
          </a:xfrm>
          <a:prstGeom prst="rect">
            <a:avLst/>
          </a:prstGeom>
        </p:spPr>
      </p:pic>
    </p:spTree>
    <p:extLst>
      <p:ext uri="{BB962C8B-B14F-4D97-AF65-F5344CB8AC3E}">
        <p14:creationId xmlns:p14="http://schemas.microsoft.com/office/powerpoint/2010/main" val="129276272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3" cstate="print"/>
          <a:stretch>
            <a:fillRect/>
          </a:stretch>
        </p:blipFill>
        <p:spPr>
          <a:xfrm>
            <a:off x="0" y="19221"/>
            <a:ext cx="12192000" cy="6858000"/>
          </a:xfrm>
          <a:prstGeom prst="rect">
            <a:avLst/>
          </a:prstGeom>
          <a:ln w="12700">
            <a:miter lim="400000"/>
          </a:ln>
        </p:spPr>
      </p:pic>
      <p:sp>
        <p:nvSpPr>
          <p:cNvPr id="4" name="Прямоугольник 3"/>
          <p:cNvSpPr/>
          <p:nvPr/>
        </p:nvSpPr>
        <p:spPr>
          <a:xfrm>
            <a:off x="151957" y="221986"/>
            <a:ext cx="3619944" cy="43550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1"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1" i="0" u="none" strike="noStrike" kern="1200" cap="none" spc="0" normalizeH="0" baseline="0" noProof="0" dirty="0" err="1">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1"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prstClr val="black">
                    <a:lumMod val="50000"/>
                    <a:lumOff val="50000"/>
                  </a:prstClr>
                </a:solidFill>
                <a:effectLst/>
                <a:uLnTx/>
                <a:uFillTx/>
                <a:latin typeface="Calibri"/>
                <a:ea typeface="+mn-ea"/>
                <a:cs typeface="+mn-cs"/>
              </a:rPr>
              <a:t>Техническая поддержка пользователей</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Прямоугольник 1"/>
          <p:cNvSpPr/>
          <p:nvPr/>
        </p:nvSpPr>
        <p:spPr>
          <a:xfrm>
            <a:off x="4187784" y="1843950"/>
            <a:ext cx="7652239"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8" name="Номер слайда 7"/>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sp>
        <p:nvSpPr>
          <p:cNvPr id="6" name="Прямоугольник 5">
            <a:extLst>
              <a:ext uri="{FF2B5EF4-FFF2-40B4-BE49-F238E27FC236}">
                <a16:creationId xmlns:a16="http://schemas.microsoft.com/office/drawing/2014/main" id="{795EBB25-A903-4662-A1F0-6CCE8266CE8D}"/>
              </a:ext>
            </a:extLst>
          </p:cNvPr>
          <p:cNvSpPr/>
          <p:nvPr/>
        </p:nvSpPr>
        <p:spPr>
          <a:xfrm>
            <a:off x="4616246" y="766916"/>
            <a:ext cx="6916994" cy="4124206"/>
          </a:xfrm>
          <a:prstGeom prst="rect">
            <a:avLst/>
          </a:prstGeom>
        </p:spPr>
        <p:txBody>
          <a:bodyPr wrap="square">
            <a:spAutoFit/>
          </a:bodyPr>
          <a:lstStyle/>
          <a:p>
            <a:pPr lvl="0"/>
            <a:r>
              <a:rPr lang="ru-RU" sz="2200" dirty="0">
                <a:solidFill>
                  <a:prstClr val="black"/>
                </a:solidFill>
                <a:latin typeface="Calibri Light"/>
              </a:rPr>
              <a:t>Если у Вас возникли вопросы или предложения по работе </a:t>
            </a:r>
            <a:r>
              <a:rPr lang="ru-RU" sz="2200" dirty="0" err="1">
                <a:solidFill>
                  <a:prstClr val="black"/>
                </a:solidFill>
                <a:latin typeface="Calibri Light"/>
              </a:rPr>
              <a:t>ЭПОС.Школа</a:t>
            </a:r>
            <a:r>
              <a:rPr lang="ru-RU" sz="2200" dirty="0">
                <a:solidFill>
                  <a:prstClr val="black"/>
                </a:solidFill>
                <a:latin typeface="Calibri Light"/>
              </a:rPr>
              <a:t>, Вы можете</a:t>
            </a:r>
            <a:r>
              <a:rPr lang="ru-RU" sz="2200" dirty="0" smtClean="0">
                <a:solidFill>
                  <a:prstClr val="black"/>
                </a:solidFill>
                <a:latin typeface="Calibri Light"/>
              </a:rPr>
              <a:t>:</a:t>
            </a:r>
          </a:p>
          <a:p>
            <a:pPr lvl="0"/>
            <a:endParaRPr lang="ru-RU" sz="2200" dirty="0">
              <a:solidFill>
                <a:prstClr val="black"/>
              </a:solidFill>
              <a:latin typeface="Calibri Light"/>
            </a:endParaRPr>
          </a:p>
          <a:p>
            <a:pPr marL="342900" lvl="0" indent="-342900">
              <a:buFont typeface="Arial" panose="020B0604020202020204" pitchFamily="34" charset="0"/>
              <a:buChar char="•"/>
            </a:pPr>
            <a:r>
              <a:rPr lang="ru-RU" sz="2200" dirty="0" smtClean="0">
                <a:solidFill>
                  <a:prstClr val="black"/>
                </a:solidFill>
                <a:latin typeface="Calibri Light"/>
              </a:rPr>
              <a:t> </a:t>
            </a:r>
            <a:r>
              <a:rPr lang="ru-RU" sz="2200" dirty="0">
                <a:solidFill>
                  <a:prstClr val="black"/>
                </a:solidFill>
                <a:latin typeface="Calibri Light"/>
              </a:rPr>
              <a:t>обратиться в службу техподдержки по форме, которая находится на главной странице </a:t>
            </a:r>
            <a:r>
              <a:rPr lang="ru-RU" sz="2200" dirty="0" err="1" smtClean="0">
                <a:solidFill>
                  <a:prstClr val="black"/>
                </a:solidFill>
                <a:latin typeface="Calibri Light"/>
              </a:rPr>
              <a:t>ЭПОС.Школа</a:t>
            </a:r>
            <a:r>
              <a:rPr lang="ru-RU" sz="2200" dirty="0" smtClean="0">
                <a:solidFill>
                  <a:prstClr val="black"/>
                </a:solidFill>
                <a:latin typeface="Calibri Light"/>
              </a:rPr>
              <a:t> </a:t>
            </a:r>
            <a:r>
              <a:rPr lang="en-US" sz="2200" dirty="0" smtClean="0">
                <a:hlinkClick r:id="rId4"/>
              </a:rPr>
              <a:t>https</a:t>
            </a:r>
            <a:r>
              <a:rPr lang="en-US" sz="2200" dirty="0">
                <a:hlinkClick r:id="rId4"/>
              </a:rPr>
              <a:t>://school.permkrai.ru/</a:t>
            </a:r>
            <a:r>
              <a:rPr lang="ru-RU" sz="2200" dirty="0" smtClean="0">
                <a:solidFill>
                  <a:prstClr val="black"/>
                </a:solidFill>
                <a:latin typeface="Calibri Light"/>
              </a:rPr>
              <a:t> ;</a:t>
            </a:r>
          </a:p>
          <a:p>
            <a:pPr lvl="0"/>
            <a:endParaRPr lang="ru-RU" sz="2200" dirty="0">
              <a:solidFill>
                <a:prstClr val="black"/>
              </a:solidFill>
              <a:latin typeface="Calibri Light"/>
            </a:endParaRPr>
          </a:p>
          <a:p>
            <a:pPr marL="342900" lvl="0" indent="-342900">
              <a:buFont typeface="Arial" panose="020B0604020202020204" pitchFamily="34" charset="0"/>
              <a:buChar char="•"/>
            </a:pPr>
            <a:r>
              <a:rPr lang="ru-RU" sz="2200" dirty="0" smtClean="0">
                <a:solidFill>
                  <a:prstClr val="black"/>
                </a:solidFill>
                <a:latin typeface="Calibri Light"/>
              </a:rPr>
              <a:t>отправить </a:t>
            </a:r>
            <a:r>
              <a:rPr lang="ru-RU" sz="2200" dirty="0">
                <a:solidFill>
                  <a:prstClr val="black"/>
                </a:solidFill>
                <a:latin typeface="Calibri Light"/>
              </a:rPr>
              <a:t>заявку по электронной почте </a:t>
            </a:r>
            <a:r>
              <a:rPr lang="ru-RU" sz="2200" dirty="0">
                <a:solidFill>
                  <a:prstClr val="black"/>
                </a:solidFill>
                <a:latin typeface="Calibri Light"/>
                <a:hlinkClick r:id="rId5"/>
              </a:rPr>
              <a:t>support-epos@permkrai.ru</a:t>
            </a:r>
            <a:r>
              <a:rPr lang="ru-RU" sz="2200" dirty="0" smtClean="0">
                <a:solidFill>
                  <a:prstClr val="black"/>
                </a:solidFill>
                <a:latin typeface="Calibri Light"/>
              </a:rPr>
              <a:t>.;</a:t>
            </a:r>
          </a:p>
          <a:p>
            <a:pPr lvl="0"/>
            <a:endParaRPr lang="ru-RU" sz="2200" dirty="0">
              <a:solidFill>
                <a:prstClr val="black"/>
              </a:solidFill>
              <a:latin typeface="Calibri Light"/>
            </a:endParaRPr>
          </a:p>
          <a:p>
            <a:pPr lvl="0"/>
            <a:r>
              <a:rPr lang="ru-RU" sz="2200" dirty="0">
                <a:solidFill>
                  <a:prstClr val="black"/>
                </a:solidFill>
                <a:latin typeface="Calibri Light"/>
              </a:rPr>
              <a:t>• </a:t>
            </a:r>
            <a:r>
              <a:rPr lang="ru-RU" sz="2200" dirty="0" smtClean="0">
                <a:solidFill>
                  <a:prstClr val="black"/>
                </a:solidFill>
                <a:latin typeface="Calibri Light"/>
              </a:rPr>
              <a:t>  позвонить </a:t>
            </a:r>
            <a:r>
              <a:rPr lang="ru-RU" sz="2200" dirty="0">
                <a:solidFill>
                  <a:prstClr val="black"/>
                </a:solidFill>
                <a:latin typeface="Calibri Light"/>
              </a:rPr>
              <a:t>по телефону 8-800-505-89-66.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Рисунок 8"/>
          <p:cNvPicPr>
            <a:picLocks noChangeAspect="1"/>
          </p:cNvPicPr>
          <p:nvPr/>
        </p:nvPicPr>
        <p:blipFill>
          <a:blip r:embed="rId6"/>
          <a:stretch>
            <a:fillRect/>
          </a:stretch>
        </p:blipFill>
        <p:spPr>
          <a:xfrm>
            <a:off x="260997" y="3122791"/>
            <a:ext cx="3401863" cy="3548180"/>
          </a:xfrm>
          <a:prstGeom prst="rect">
            <a:avLst/>
          </a:prstGeom>
        </p:spPr>
      </p:pic>
    </p:spTree>
    <p:extLst>
      <p:ext uri="{BB962C8B-B14F-4D97-AF65-F5344CB8AC3E}">
        <p14:creationId xmlns:p14="http://schemas.microsoft.com/office/powerpoint/2010/main" val="119794514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2" name="Заголовок 1"/>
          <p:cNvSpPr>
            <a:spLocks noGrp="1"/>
          </p:cNvSpPr>
          <p:nvPr>
            <p:ph type="title"/>
          </p:nvPr>
        </p:nvSpPr>
        <p:spPr>
          <a:xfrm>
            <a:off x="4395019" y="221985"/>
            <a:ext cx="7529916" cy="6597913"/>
          </a:xfrm>
        </p:spPr>
        <p:txBody>
          <a:bodyPr>
            <a:noAutofit/>
          </a:bodyPr>
          <a:lstStyle/>
          <a:p>
            <a:r>
              <a:rPr lang="en-US" sz="2400" b="1" dirty="0" smtClean="0"/>
              <a:t>C</a:t>
            </a:r>
            <a:r>
              <a:rPr lang="ru-RU" sz="2400" b="1" dirty="0" smtClean="0"/>
              <a:t> </a:t>
            </a:r>
            <a:r>
              <a:rPr lang="ru-RU" sz="2400" b="1" dirty="0"/>
              <a:t>помощью разделов на портале можно находить необходимую информацию</a:t>
            </a:r>
            <a:r>
              <a:rPr lang="ru-RU" sz="2400" b="1" dirty="0" smtClean="0"/>
              <a:t>:</a:t>
            </a:r>
            <a:br>
              <a:rPr lang="ru-RU" sz="2400" b="1" dirty="0" smtClean="0"/>
            </a:br>
            <a:r>
              <a:rPr lang="ru-RU" sz="2400" dirty="0" smtClean="0"/>
              <a:t/>
            </a:r>
            <a:br>
              <a:rPr lang="ru-RU" sz="24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200" dirty="0"/>
              <a:t>1. Раздел </a:t>
            </a:r>
            <a:r>
              <a:rPr lang="ru-RU" sz="2200" b="1" dirty="0"/>
              <a:t>Дневник</a:t>
            </a:r>
            <a:r>
              <a:rPr lang="ru-RU" sz="2200" dirty="0"/>
              <a:t> </a:t>
            </a:r>
            <a:r>
              <a:rPr lang="ru-RU" sz="2200" dirty="0" smtClean="0"/>
              <a:t>.</a:t>
            </a:r>
            <a:r>
              <a:rPr lang="ru-RU" sz="2200" dirty="0"/>
              <a:t/>
            </a:r>
            <a:br>
              <a:rPr lang="ru-RU" sz="2200" dirty="0"/>
            </a:br>
            <a:r>
              <a:rPr lang="ru-RU" sz="2200" dirty="0" smtClean="0"/>
              <a:t>Вкладка </a:t>
            </a:r>
            <a:r>
              <a:rPr lang="ru-RU" sz="2200" b="1" dirty="0" smtClean="0"/>
              <a:t>Дневник</a:t>
            </a:r>
            <a:r>
              <a:rPr lang="ru-RU" sz="2200" dirty="0" smtClean="0"/>
              <a:t> </a:t>
            </a:r>
            <a:r>
              <a:rPr lang="ru-RU" sz="2200" dirty="0"/>
              <a:t>позволяет ознакомиться </a:t>
            </a:r>
            <a:r>
              <a:rPr lang="ru-RU" sz="2200" dirty="0" smtClean="0"/>
              <a:t>с </a:t>
            </a:r>
            <a:r>
              <a:rPr lang="ru-RU" sz="2200" dirty="0"/>
              <a:t>расписанием уроков, их содержанием и полученными оценками. </a:t>
            </a:r>
            <a:br>
              <a:rPr lang="ru-RU" sz="2200" dirty="0"/>
            </a:br>
            <a:r>
              <a:rPr lang="ru-RU" sz="2200" dirty="0"/>
              <a:t>Во вкладке </a:t>
            </a:r>
            <a:r>
              <a:rPr lang="ru-RU" sz="2200" b="1" dirty="0"/>
              <a:t>Домашнее задание</a:t>
            </a:r>
            <a:r>
              <a:rPr lang="ru-RU" sz="2200" dirty="0"/>
              <a:t> располагается информация о всех домашних заданиях, которые вносят </a:t>
            </a:r>
            <a:r>
              <a:rPr lang="ru-RU" sz="2200" dirty="0" smtClean="0"/>
              <a:t>учителя.</a:t>
            </a:r>
            <a:r>
              <a:rPr lang="ru-RU" sz="2200" dirty="0"/>
              <a:t/>
            </a:r>
            <a:br>
              <a:rPr lang="ru-RU" sz="2200" dirty="0"/>
            </a:br>
            <a:r>
              <a:rPr lang="ru-RU" sz="2200" dirty="0"/>
              <a:t>Вкладка </a:t>
            </a:r>
            <a:r>
              <a:rPr lang="ru-RU" sz="2200" b="1" dirty="0"/>
              <a:t>Расписание</a:t>
            </a:r>
            <a:r>
              <a:rPr lang="ru-RU" sz="2200" dirty="0"/>
              <a:t> позволяет узнать расписание уроков на </a:t>
            </a:r>
            <a:r>
              <a:rPr lang="ru-RU" sz="2200" dirty="0" smtClean="0"/>
              <a:t>текущую, </a:t>
            </a:r>
            <a:r>
              <a:rPr lang="ru-RU" sz="2200" dirty="0"/>
              <a:t>предыдущую или будущие недели.</a:t>
            </a:r>
            <a:br>
              <a:rPr lang="ru-RU" sz="2200" dirty="0"/>
            </a:br>
            <a:r>
              <a:rPr lang="ru-RU" sz="2200" dirty="0"/>
              <a:t>Во вкладке </a:t>
            </a:r>
            <a:r>
              <a:rPr lang="ru-RU" sz="2200" b="1" dirty="0"/>
              <a:t>Режим пребывания</a:t>
            </a:r>
            <a:r>
              <a:rPr lang="ru-RU" sz="2200" dirty="0"/>
              <a:t> отображаются сведения о времени проведения </a:t>
            </a:r>
            <a:r>
              <a:rPr lang="ru-RU" sz="2200" dirty="0" smtClean="0"/>
              <a:t>уроков.</a:t>
            </a:r>
            <a:r>
              <a:rPr lang="ru-RU" sz="2200" dirty="0"/>
              <a:t/>
            </a:r>
            <a:br>
              <a:rPr lang="ru-RU" sz="2200" dirty="0"/>
            </a:br>
            <a:endParaRPr lang="ru-RU" sz="2200" dirty="0"/>
          </a:p>
        </p:txBody>
      </p:sp>
      <p:sp>
        <p:nvSpPr>
          <p:cNvPr id="5" name="Номер слайда 4"/>
          <p:cNvSpPr>
            <a:spLocks noGrp="1"/>
          </p:cNvSpPr>
          <p:nvPr>
            <p:ph type="sldNum" sz="quarter" idx="4294967295"/>
          </p:nvPr>
        </p:nvSpPr>
        <p:spPr>
          <a:xfrm>
            <a:off x="11742738" y="6521450"/>
            <a:ext cx="449262" cy="2984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4400" dirty="0" smtClean="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lvl="0"/>
            <a:r>
              <a:rPr lang="ru-RU" sz="2400" b="1" dirty="0" smtClean="0">
                <a:solidFill>
                  <a:prstClr val="black">
                    <a:lumMod val="50000"/>
                    <a:lumOff val="50000"/>
                  </a:prstClr>
                </a:solidFill>
              </a:rPr>
              <a:t>Разделы электронного дневника</a:t>
            </a:r>
            <a:endParaRPr lang="ru-RU" sz="2400" b="1" dirty="0">
              <a:solidFill>
                <a:prstClr val="black">
                  <a:lumMod val="50000"/>
                  <a:lumOff val="50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Рисунок 10">
            <a:extLst>
              <a:ext uri="{FF2B5EF4-FFF2-40B4-BE49-F238E27FC236}">
                <a16:creationId xmlns:a16="http://schemas.microsoft.com/office/drawing/2014/main" id="{BAFFA9EF-0795-4209-A918-DBE6ADF99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 y="3191045"/>
            <a:ext cx="3399204" cy="3544676"/>
          </a:xfrm>
          <a:prstGeom prst="rect">
            <a:avLst/>
          </a:prstGeom>
        </p:spPr>
      </p:pic>
      <p:pic>
        <p:nvPicPr>
          <p:cNvPr id="4" name="Рисунок 3"/>
          <p:cNvPicPr>
            <a:picLocks noChangeAspect="1"/>
          </p:cNvPicPr>
          <p:nvPr/>
        </p:nvPicPr>
        <p:blipFill>
          <a:blip r:embed="rId4"/>
          <a:stretch>
            <a:fillRect/>
          </a:stretch>
        </p:blipFill>
        <p:spPr>
          <a:xfrm>
            <a:off x="5557999" y="1089215"/>
            <a:ext cx="4381500" cy="2409825"/>
          </a:xfrm>
          <a:prstGeom prst="rect">
            <a:avLst/>
          </a:prstGeom>
          <a:ln>
            <a:solidFill>
              <a:schemeClr val="accent1"/>
            </a:solidFill>
          </a:ln>
        </p:spPr>
      </p:pic>
    </p:spTree>
    <p:extLst>
      <p:ext uri="{BB962C8B-B14F-4D97-AF65-F5344CB8AC3E}">
        <p14:creationId xmlns:p14="http://schemas.microsoft.com/office/powerpoint/2010/main" val="130327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2" name="Заголовок 1"/>
          <p:cNvSpPr>
            <a:spLocks noGrp="1"/>
          </p:cNvSpPr>
          <p:nvPr>
            <p:ph type="title"/>
          </p:nvPr>
        </p:nvSpPr>
        <p:spPr>
          <a:xfrm>
            <a:off x="4114801" y="752169"/>
            <a:ext cx="7810136" cy="7683908"/>
          </a:xfrm>
        </p:spPr>
        <p:txBody>
          <a:bodyPr>
            <a:noAutofit/>
          </a:bodyPr>
          <a:lstStyle/>
          <a:p>
            <a:r>
              <a:rPr lang="ru-RU" sz="2200" dirty="0" smtClean="0"/>
              <a:t>2</a:t>
            </a:r>
            <a:r>
              <a:rPr lang="ru-RU" sz="2200" dirty="0"/>
              <a:t>. Раздел </a:t>
            </a:r>
            <a:r>
              <a:rPr lang="ru-RU" sz="2200" b="1" dirty="0" smtClean="0"/>
              <a:t>Оценки</a:t>
            </a:r>
            <a:r>
              <a:rPr lang="ru-RU" sz="2200" dirty="0" smtClean="0"/>
              <a:t>.</a:t>
            </a:r>
            <a:r>
              <a:rPr lang="ru-RU" sz="2200" dirty="0"/>
              <a:t/>
            </a:r>
            <a:br>
              <a:rPr lang="ru-RU" sz="2200" dirty="0"/>
            </a:br>
            <a:r>
              <a:rPr lang="ru-RU" sz="2200" dirty="0"/>
              <a:t>Вкладка</a:t>
            </a:r>
            <a:r>
              <a:rPr lang="ru-RU" sz="2200" b="1" dirty="0"/>
              <a:t> Все оценки</a:t>
            </a:r>
            <a:r>
              <a:rPr lang="ru-RU" sz="2200" dirty="0"/>
              <a:t> показывает все оценки за текущий учебный или аттестационный период.</a:t>
            </a:r>
            <a:br>
              <a:rPr lang="ru-RU" sz="2200" dirty="0"/>
            </a:br>
            <a:r>
              <a:rPr lang="ru-RU" sz="2200" dirty="0"/>
              <a:t>Во вкладке </a:t>
            </a:r>
            <a:r>
              <a:rPr lang="ru-RU" sz="2200" b="1" dirty="0"/>
              <a:t>Итоговые оценки</a:t>
            </a:r>
            <a:r>
              <a:rPr lang="ru-RU" sz="2200" dirty="0"/>
              <a:t> отображаются оценки за </a:t>
            </a:r>
            <a:r>
              <a:rPr lang="ru-RU" sz="2200" dirty="0" smtClean="0"/>
              <a:t>текущую </a:t>
            </a:r>
            <a:r>
              <a:rPr lang="ru-RU" sz="2200" dirty="0"/>
              <a:t>аттестацию по предметам.</a:t>
            </a:r>
            <a:br>
              <a:rPr lang="ru-RU" sz="2200" dirty="0"/>
            </a:br>
            <a:r>
              <a:rPr lang="ru-RU" sz="2200" dirty="0"/>
              <a:t>Вкладка </a:t>
            </a:r>
            <a:r>
              <a:rPr lang="ru-RU" sz="2200" b="1" dirty="0"/>
              <a:t>Динамика успеваемости</a:t>
            </a:r>
            <a:r>
              <a:rPr lang="ru-RU" sz="2200" dirty="0"/>
              <a:t> позволяет увидеть изменения среднего значения оценок по каждому предмету по неделям.</a:t>
            </a:r>
            <a:br>
              <a:rPr lang="ru-RU" sz="2200" dirty="0"/>
            </a:br>
            <a:r>
              <a:rPr lang="ru-RU" sz="2200" dirty="0"/>
              <a:t>Вкладка</a:t>
            </a:r>
            <a:r>
              <a:rPr lang="ru-RU" sz="2200" b="1" dirty="0"/>
              <a:t> </a:t>
            </a:r>
            <a:r>
              <a:rPr lang="ru-RU" sz="2200" b="1" dirty="0" err="1"/>
              <a:t>Непрохождение</a:t>
            </a:r>
            <a:r>
              <a:rPr lang="ru-RU" sz="2200" b="1" dirty="0"/>
              <a:t> промежуточной аттестации</a:t>
            </a:r>
            <a:r>
              <a:rPr lang="ru-RU" sz="2200" dirty="0"/>
              <a:t> </a:t>
            </a:r>
            <a:r>
              <a:rPr lang="ru-RU" sz="2200" dirty="0" smtClean="0"/>
              <a:t>показывает, </a:t>
            </a:r>
            <a:r>
              <a:rPr lang="ru-RU" sz="2200" dirty="0"/>
              <a:t>по каким предметам у учащегося имеются задолженности по аттестации.</a:t>
            </a:r>
            <a:br>
              <a:rPr lang="ru-RU" sz="2200" dirty="0"/>
            </a:br>
            <a:endParaRPr lang="ru-RU" sz="2200" dirty="0"/>
          </a:p>
        </p:txBody>
      </p:sp>
      <p:sp>
        <p:nvSpPr>
          <p:cNvPr id="5" name="Номер слайда 4"/>
          <p:cNvSpPr>
            <a:spLocks noGrp="1"/>
          </p:cNvSpPr>
          <p:nvPr>
            <p:ph type="sldNum" sz="quarter" idx="4294967295"/>
          </p:nvPr>
        </p:nvSpPr>
        <p:spPr>
          <a:xfrm>
            <a:off x="11742738" y="6521450"/>
            <a:ext cx="449262" cy="298450"/>
          </a:xfrm>
        </p:spPr>
        <p:txBody>
          <a:bodyPr/>
          <a:lstStyle/>
          <a:p>
            <a:fld id="{86CB4B4D-7CA3-9044-876B-883B54F8677D}" type="slidenum">
              <a:rPr lang="ru-RU" smtClean="0"/>
              <a:pPr/>
              <a:t>3</a:t>
            </a:fld>
            <a:endParaRPr lang="ru-RU" dirty="0"/>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algn="l"/>
            <a:r>
              <a:rPr lang="ru-RU" sz="4400" dirty="0"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ЭЖД </a:t>
            </a:r>
            <a:r>
              <a:rPr lang="ru-RU" sz="4400" dirty="0" err="1"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ЭПОС.Школа</a:t>
            </a:r>
            <a:endParaRPr lang="ru-RU" sz="4400" dirty="0"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pPr lvl="0"/>
            <a:r>
              <a:rPr lang="ru-RU" sz="2400" b="1" dirty="0" smtClean="0">
                <a:solidFill>
                  <a:prstClr val="black">
                    <a:lumMod val="50000"/>
                    <a:lumOff val="50000"/>
                  </a:prstClr>
                </a:solidFill>
              </a:rPr>
              <a:t>Разделы электронного дневника</a:t>
            </a:r>
            <a:endParaRPr lang="ru-RU" sz="2400" b="1" dirty="0">
              <a:solidFill>
                <a:prstClr val="black">
                  <a:lumMod val="50000"/>
                  <a:lumOff val="50000"/>
                </a:prstClr>
              </a:solidFill>
            </a:endParaRPr>
          </a:p>
          <a:p>
            <a:pPr algn="l"/>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endParaRPr lang="ru-RU" sz="900" dirty="0"/>
          </a:p>
        </p:txBody>
      </p:sp>
      <p:pic>
        <p:nvPicPr>
          <p:cNvPr id="11" name="Рисунок 10">
            <a:extLst>
              <a:ext uri="{FF2B5EF4-FFF2-40B4-BE49-F238E27FC236}">
                <a16:creationId xmlns:a16="http://schemas.microsoft.com/office/drawing/2014/main" id="{BAFFA9EF-0795-4209-A918-DBE6ADF99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 y="3191045"/>
            <a:ext cx="3399204" cy="3544676"/>
          </a:xfrm>
          <a:prstGeom prst="rect">
            <a:avLst/>
          </a:prstGeom>
        </p:spPr>
      </p:pic>
      <p:pic>
        <p:nvPicPr>
          <p:cNvPr id="4" name="Рисунок 3"/>
          <p:cNvPicPr>
            <a:picLocks noChangeAspect="1"/>
          </p:cNvPicPr>
          <p:nvPr/>
        </p:nvPicPr>
        <p:blipFill>
          <a:blip r:embed="rId4"/>
          <a:stretch>
            <a:fillRect/>
          </a:stretch>
        </p:blipFill>
        <p:spPr>
          <a:xfrm>
            <a:off x="5553077" y="221986"/>
            <a:ext cx="4667250" cy="2295525"/>
          </a:xfrm>
          <a:prstGeom prst="rect">
            <a:avLst/>
          </a:prstGeom>
          <a:ln>
            <a:solidFill>
              <a:schemeClr val="accent1"/>
            </a:solidFill>
          </a:ln>
        </p:spPr>
      </p:pic>
    </p:spTree>
    <p:extLst>
      <p:ext uri="{BB962C8B-B14F-4D97-AF65-F5344CB8AC3E}">
        <p14:creationId xmlns:p14="http://schemas.microsoft.com/office/powerpoint/2010/main" val="250141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2" name="Заголовок 1"/>
          <p:cNvSpPr>
            <a:spLocks noGrp="1"/>
          </p:cNvSpPr>
          <p:nvPr>
            <p:ph type="title"/>
          </p:nvPr>
        </p:nvSpPr>
        <p:spPr>
          <a:xfrm>
            <a:off x="4100052" y="2779500"/>
            <a:ext cx="7824883" cy="4040399"/>
          </a:xfrm>
        </p:spPr>
        <p:txBody>
          <a:bodyPr>
            <a:noAutofit/>
          </a:bodyPr>
          <a:lstStyle/>
          <a:p>
            <a:r>
              <a:rPr lang="ru-RU" sz="2200" dirty="0" smtClean="0"/>
              <a:t>3</a:t>
            </a:r>
            <a:r>
              <a:rPr lang="ru-RU" sz="2200" dirty="0"/>
              <a:t>. Раздел </a:t>
            </a:r>
            <a:r>
              <a:rPr lang="ru-RU" sz="2200" b="1" dirty="0" smtClean="0"/>
              <a:t>Образование.</a:t>
            </a:r>
            <a:r>
              <a:rPr lang="ru-RU" sz="2200" dirty="0"/>
              <a:t/>
            </a:r>
            <a:br>
              <a:rPr lang="ru-RU" sz="2200" dirty="0"/>
            </a:br>
            <a:r>
              <a:rPr lang="ru-RU" sz="2200" dirty="0"/>
              <a:t>Вкладка</a:t>
            </a:r>
            <a:r>
              <a:rPr lang="ru-RU" sz="2200" b="1" dirty="0"/>
              <a:t> Рабочие программы</a:t>
            </a:r>
            <a:r>
              <a:rPr lang="ru-RU" sz="2200" dirty="0"/>
              <a:t> предоставляет информацию о тематическом содержании предметов, включённых в учебный план.</a:t>
            </a:r>
            <a:br>
              <a:rPr lang="ru-RU" sz="2200" dirty="0"/>
            </a:br>
            <a:r>
              <a:rPr lang="ru-RU" sz="2200" dirty="0"/>
              <a:t>Во вкладке </a:t>
            </a:r>
            <a:r>
              <a:rPr lang="ru-RU" sz="2200" b="1" dirty="0"/>
              <a:t>Учебный план</a:t>
            </a:r>
            <a:r>
              <a:rPr lang="ru-RU" sz="2200" dirty="0"/>
              <a:t> отображается информация о перечне предметов, трудоемкости и распределении учебных часов в течение года.</a:t>
            </a:r>
            <a:br>
              <a:rPr lang="ru-RU" sz="2200" dirty="0"/>
            </a:br>
            <a:r>
              <a:rPr lang="ru-RU" sz="2200" dirty="0"/>
              <a:t>Вкладка</a:t>
            </a:r>
            <a:r>
              <a:rPr lang="ru-RU" sz="2200" b="1" dirty="0"/>
              <a:t> Календарный учебный график</a:t>
            </a:r>
            <a:r>
              <a:rPr lang="ru-RU" sz="2200" dirty="0"/>
              <a:t> содержит информацию о чередовании учебных и </a:t>
            </a:r>
            <a:r>
              <a:rPr lang="ru-RU" sz="2200" dirty="0" smtClean="0"/>
              <a:t>каникулярных </a:t>
            </a:r>
            <a:r>
              <a:rPr lang="ru-RU" sz="2200" dirty="0"/>
              <a:t>периодов</a:t>
            </a:r>
            <a:r>
              <a:rPr lang="ru-RU" sz="2200" dirty="0" smtClean="0"/>
              <a:t>.</a:t>
            </a:r>
            <a:br>
              <a:rPr lang="ru-RU" sz="2200" dirty="0" smtClean="0"/>
            </a:br>
            <a:r>
              <a:rPr lang="ru-RU" sz="2200" dirty="0"/>
              <a:t/>
            </a:r>
            <a:br>
              <a:rPr lang="ru-RU" sz="2200" dirty="0"/>
            </a:br>
            <a:r>
              <a:rPr lang="ru-RU" sz="2200" dirty="0"/>
              <a:t>4. В разделе </a:t>
            </a:r>
            <a:r>
              <a:rPr lang="ru-RU" sz="2200" b="1" dirty="0"/>
              <a:t>Прочее</a:t>
            </a:r>
            <a:r>
              <a:rPr lang="ru-RU" sz="2200" dirty="0"/>
              <a:t> указаны внешние ссылки, которые могут быть полезны. Также в этом разделе находится ссылка на </a:t>
            </a:r>
            <a:r>
              <a:rPr lang="ru-RU" sz="2200" b="1" dirty="0"/>
              <a:t>Библиотеку ЭПОС</a:t>
            </a:r>
            <a:r>
              <a:rPr lang="ru-RU" sz="2200" dirty="0"/>
              <a:t>, в которой содержатся электронные образовательные материалы.</a:t>
            </a:r>
            <a:br>
              <a:rPr lang="ru-RU" sz="2200" dirty="0"/>
            </a:br>
            <a:endParaRPr lang="ru-RU" sz="2200" dirty="0"/>
          </a:p>
        </p:txBody>
      </p:sp>
      <p:sp>
        <p:nvSpPr>
          <p:cNvPr id="5" name="Номер слайда 4"/>
          <p:cNvSpPr>
            <a:spLocks noGrp="1"/>
          </p:cNvSpPr>
          <p:nvPr>
            <p:ph type="sldNum" sz="quarter" idx="4294967295"/>
          </p:nvPr>
        </p:nvSpPr>
        <p:spPr>
          <a:xfrm>
            <a:off x="11742738" y="6521450"/>
            <a:ext cx="449262" cy="2984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lvl="0"/>
            <a:r>
              <a:rPr lang="ru-RU" sz="2400" b="1" dirty="0" smtClean="0">
                <a:solidFill>
                  <a:prstClr val="black">
                    <a:lumMod val="50000"/>
                    <a:lumOff val="50000"/>
                  </a:prstClr>
                </a:solidFill>
              </a:rPr>
              <a:t>Разделы электронного дневника</a:t>
            </a:r>
            <a:endParaRPr lang="ru-RU" sz="2400" b="1" dirty="0">
              <a:solidFill>
                <a:prstClr val="black">
                  <a:lumMod val="50000"/>
                  <a:lumOff val="50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Рисунок 10">
            <a:extLst>
              <a:ext uri="{FF2B5EF4-FFF2-40B4-BE49-F238E27FC236}">
                <a16:creationId xmlns:a16="http://schemas.microsoft.com/office/drawing/2014/main" id="{BAFFA9EF-0795-4209-A918-DBE6ADF99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 y="3191045"/>
            <a:ext cx="3399204" cy="3544676"/>
          </a:xfrm>
          <a:prstGeom prst="rect">
            <a:avLst/>
          </a:prstGeom>
        </p:spPr>
      </p:pic>
      <p:pic>
        <p:nvPicPr>
          <p:cNvPr id="4" name="Рисунок 3"/>
          <p:cNvPicPr>
            <a:picLocks noChangeAspect="1"/>
          </p:cNvPicPr>
          <p:nvPr/>
        </p:nvPicPr>
        <p:blipFill>
          <a:blip r:embed="rId4"/>
          <a:stretch>
            <a:fillRect/>
          </a:stretch>
        </p:blipFill>
        <p:spPr>
          <a:xfrm>
            <a:off x="5246124" y="221986"/>
            <a:ext cx="5471653" cy="2196046"/>
          </a:xfrm>
          <a:prstGeom prst="rect">
            <a:avLst/>
          </a:prstGeom>
          <a:ln>
            <a:solidFill>
              <a:schemeClr val="accent1"/>
            </a:solidFill>
          </a:ln>
        </p:spPr>
      </p:pic>
    </p:spTree>
    <p:extLst>
      <p:ext uri="{BB962C8B-B14F-4D97-AF65-F5344CB8AC3E}">
        <p14:creationId xmlns:p14="http://schemas.microsoft.com/office/powerpoint/2010/main" val="191417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10" name="Прямоугольник 9"/>
          <p:cNvSpPr/>
          <p:nvPr/>
        </p:nvSpPr>
        <p:spPr>
          <a:xfrm>
            <a:off x="4161560" y="221986"/>
            <a:ext cx="7858374"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prstClr val="black"/>
                </a:solidFill>
                <a:effectLst/>
                <a:uLnTx/>
                <a:uFillTx/>
                <a:latin typeface="+mj-lt"/>
                <a:ea typeface="+mn-ea"/>
                <a:cs typeface="+mn-cs"/>
              </a:rPr>
              <a:t>При открытии вкладки </a:t>
            </a:r>
            <a:r>
              <a:rPr kumimoji="0" lang="ru-RU" sz="2200" b="1" i="0" u="none" strike="noStrike" kern="1200" cap="none" spc="0" normalizeH="0" baseline="0" noProof="0" dirty="0" smtClean="0">
                <a:ln>
                  <a:noFill/>
                </a:ln>
                <a:solidFill>
                  <a:prstClr val="black"/>
                </a:solidFill>
                <a:effectLst/>
                <a:uLnTx/>
                <a:uFillTx/>
                <a:latin typeface="+mj-lt"/>
                <a:ea typeface="+mn-ea"/>
                <a:cs typeface="+mn-cs"/>
              </a:rPr>
              <a:t>Дневник</a:t>
            </a:r>
            <a:r>
              <a:rPr kumimoji="0" lang="ru-RU" sz="2200" b="0" i="0" u="none" strike="noStrike" kern="1200" cap="none" spc="0" normalizeH="0" baseline="0" noProof="0" dirty="0" smtClean="0">
                <a:ln>
                  <a:noFill/>
                </a:ln>
                <a:solidFill>
                  <a:prstClr val="black"/>
                </a:solidFill>
                <a:effectLst/>
                <a:uLnTx/>
                <a:uFillTx/>
                <a:latin typeface="+mj-lt"/>
                <a:ea typeface="+mn-ea"/>
                <a:cs typeface="+mn-cs"/>
              </a:rPr>
              <a:t> по </a:t>
            </a:r>
            <a:r>
              <a:rPr kumimoji="0" lang="ru-RU" sz="2200" b="0" i="0" u="none" strike="noStrike" kern="1200" cap="none" spc="0" normalizeH="0" baseline="0" noProof="0" dirty="0">
                <a:ln>
                  <a:noFill/>
                </a:ln>
                <a:solidFill>
                  <a:prstClr val="black"/>
                </a:solidFill>
                <a:effectLst/>
                <a:uLnTx/>
                <a:uFillTx/>
                <a:latin typeface="+mj-lt"/>
                <a:ea typeface="+mn-ea"/>
                <a:cs typeface="+mn-cs"/>
              </a:rPr>
              <a:t>умолчанию открывается электронный дневник на текущую неделю.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На странице </a:t>
            </a:r>
            <a:r>
              <a:rPr kumimoji="0" lang="ru-RU" sz="2200" b="1" i="0" u="none" strike="noStrike" kern="1200" cap="none" spc="0" normalizeH="0" baseline="0" noProof="0" dirty="0">
                <a:ln>
                  <a:noFill/>
                </a:ln>
                <a:solidFill>
                  <a:prstClr val="black"/>
                </a:solidFill>
                <a:effectLst/>
                <a:uLnTx/>
                <a:uFillTx/>
                <a:latin typeface="+mj-lt"/>
                <a:ea typeface="+mn-ea"/>
                <a:cs typeface="+mn-cs"/>
              </a:rPr>
              <a:t>Дневника</a:t>
            </a:r>
            <a:r>
              <a:rPr kumimoji="0" lang="ru-RU" sz="2200" b="0" i="0" u="none" strike="noStrike" kern="1200" cap="none" spc="0" normalizeH="0" baseline="0" noProof="0" dirty="0">
                <a:ln>
                  <a:noFill/>
                </a:ln>
                <a:solidFill>
                  <a:prstClr val="black"/>
                </a:solidFill>
                <a:effectLst/>
                <a:uLnTx/>
                <a:uFillTx/>
                <a:latin typeface="+mj-lt"/>
                <a:ea typeface="+mn-ea"/>
                <a:cs typeface="+mn-cs"/>
              </a:rPr>
              <a:t> можно ознакомиться со следующей информацией:</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расписанием на </a:t>
            </a:r>
            <a:r>
              <a:rPr kumimoji="0" lang="ru-RU" sz="2200" b="0" i="0" u="none" strike="noStrike" kern="1200" cap="none" spc="0" normalizeH="0" baseline="0" noProof="0" dirty="0" smtClean="0">
                <a:ln>
                  <a:noFill/>
                </a:ln>
                <a:solidFill>
                  <a:prstClr val="black"/>
                </a:solidFill>
                <a:effectLst/>
                <a:uLnTx/>
                <a:uFillTx/>
                <a:latin typeface="+mj-lt"/>
                <a:ea typeface="+mn-ea"/>
                <a:cs typeface="+mn-cs"/>
              </a:rPr>
              <a:t>неделю, включая технологию проведения урока;</a:t>
            </a:r>
            <a:endParaRPr kumimoji="0" lang="ru-RU" sz="2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оценками;</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ДЗ с вложениями и предполагаемым временем его выполнения;</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подробной информацией об уроке;</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комментариями учителя.</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a:ln>
                <a:noFill/>
              </a:ln>
              <a:solidFill>
                <a:prstClr val="black"/>
              </a:solidFill>
              <a:effectLst/>
              <a:uLnTx/>
              <a:uFillTx/>
              <a:latin typeface="+mj-lt"/>
              <a:ea typeface="+mn-ea"/>
              <a:cs typeface="+mn-cs"/>
            </a:endParaRP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26314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 Дневник</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Рисунок 3">
            <a:extLst>
              <a:ext uri="{FF2B5EF4-FFF2-40B4-BE49-F238E27FC236}">
                <a16:creationId xmlns:a16="http://schemas.microsoft.com/office/drawing/2014/main" id="{5CD21554-3C68-4F79-99B3-B5459A7FA1C6}"/>
              </a:ext>
            </a:extLst>
          </p:cNvPr>
          <p:cNvPicPr>
            <a:picLocks noChangeAspect="1"/>
          </p:cNvPicPr>
          <p:nvPr/>
        </p:nvPicPr>
        <p:blipFill>
          <a:blip r:embed="rId3" cstate="print"/>
          <a:stretch>
            <a:fillRect/>
          </a:stretch>
        </p:blipFill>
        <p:spPr>
          <a:xfrm>
            <a:off x="151957" y="3131703"/>
            <a:ext cx="3548180" cy="3578662"/>
          </a:xfrm>
          <a:prstGeom prst="rect">
            <a:avLst/>
          </a:prstGeom>
        </p:spPr>
      </p:pic>
      <p:pic>
        <p:nvPicPr>
          <p:cNvPr id="2" name="Рисунок 1">
            <a:extLst>
              <a:ext uri="{FF2B5EF4-FFF2-40B4-BE49-F238E27FC236}">
                <a16:creationId xmlns:a16="http://schemas.microsoft.com/office/drawing/2014/main" id="{506997D1-17A5-434B-8E0E-D6D7645F1631}"/>
              </a:ext>
            </a:extLst>
          </p:cNvPr>
          <p:cNvPicPr>
            <a:picLocks noChangeAspect="1"/>
          </p:cNvPicPr>
          <p:nvPr/>
        </p:nvPicPr>
        <p:blipFill>
          <a:blip r:embed="rId4"/>
          <a:stretch>
            <a:fillRect/>
          </a:stretch>
        </p:blipFill>
        <p:spPr>
          <a:xfrm>
            <a:off x="4091054" y="4113988"/>
            <a:ext cx="7999385" cy="1817073"/>
          </a:xfrm>
          <a:prstGeom prst="rect">
            <a:avLst/>
          </a:prstGeom>
          <a:ln>
            <a:solidFill>
              <a:schemeClr val="accent1"/>
            </a:solidFill>
          </a:ln>
        </p:spPr>
      </p:pic>
    </p:spTree>
    <p:extLst>
      <p:ext uri="{BB962C8B-B14F-4D97-AF65-F5344CB8AC3E}">
        <p14:creationId xmlns:p14="http://schemas.microsoft.com/office/powerpoint/2010/main" val="281254140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10" name="Прямоугольник 9"/>
          <p:cNvSpPr/>
          <p:nvPr/>
        </p:nvSpPr>
        <p:spPr>
          <a:xfrm>
            <a:off x="4159045" y="221986"/>
            <a:ext cx="7433187" cy="5847755"/>
          </a:xfrm>
          <a:prstGeom prst="rect">
            <a:avLst/>
          </a:prstGeom>
        </p:spPr>
        <p:txBody>
          <a:bodyPr wrap="square">
            <a:spAutoFit/>
          </a:bodyPr>
          <a:lstStyle/>
          <a:p>
            <a:r>
              <a:rPr lang="ru-RU" sz="2200" dirty="0" smtClean="0">
                <a:latin typeface="+mj-lt"/>
              </a:rPr>
              <a:t>Родитель </a:t>
            </a:r>
            <a:r>
              <a:rPr lang="ru-RU" sz="2200" dirty="0">
                <a:latin typeface="+mj-lt"/>
              </a:rPr>
              <a:t>может оставить </a:t>
            </a:r>
            <a:r>
              <a:rPr lang="ru-RU" sz="2200" b="1" dirty="0">
                <a:latin typeface="+mj-lt"/>
              </a:rPr>
              <a:t>отметку об ознакомлении с дневником</a:t>
            </a:r>
            <a:r>
              <a:rPr lang="ru-RU" sz="2200" dirty="0" smtClean="0">
                <a:latin typeface="+mj-lt"/>
              </a:rPr>
              <a:t>.</a:t>
            </a:r>
            <a:endParaRPr lang="ru-RU" sz="2200" dirty="0">
              <a:latin typeface="+mj-lt"/>
            </a:endParaRPr>
          </a:p>
          <a:p>
            <a:endParaRPr lang="ru-RU" sz="2200" dirty="0" smtClean="0">
              <a:latin typeface="+mj-lt"/>
            </a:endParaRPr>
          </a:p>
          <a:p>
            <a:endParaRPr lang="ru-RU" sz="2200" dirty="0">
              <a:latin typeface="+mj-lt"/>
            </a:endParaRPr>
          </a:p>
          <a:p>
            <a:endParaRPr lang="ru-RU" sz="2200" dirty="0" smtClean="0">
              <a:latin typeface="+mj-lt"/>
            </a:endParaRPr>
          </a:p>
          <a:p>
            <a:endParaRPr lang="ru-RU" sz="2200" dirty="0">
              <a:latin typeface="+mj-lt"/>
            </a:endParaRPr>
          </a:p>
          <a:p>
            <a:pPr algn="just"/>
            <a:r>
              <a:rPr lang="ru-RU" sz="2200" dirty="0">
                <a:latin typeface="+mj-lt"/>
              </a:rPr>
              <a:t>При наведении курсора на оценку видна </a:t>
            </a:r>
            <a:r>
              <a:rPr lang="ru-RU" sz="2200" b="1" dirty="0">
                <a:latin typeface="+mj-lt"/>
              </a:rPr>
              <a:t>всплывающая подсказка</a:t>
            </a:r>
            <a:r>
              <a:rPr lang="ru-RU" sz="2200" dirty="0">
                <a:latin typeface="+mj-lt"/>
              </a:rPr>
              <a:t>, где указано, за какой вид деятельности она была поставлена. </a:t>
            </a:r>
            <a:endParaRPr lang="ru-RU" sz="2200" dirty="0" smtClean="0">
              <a:latin typeface="+mj-lt"/>
            </a:endParaRPr>
          </a:p>
          <a:p>
            <a:pPr algn="just"/>
            <a:endParaRPr lang="ru-RU" sz="2200" dirty="0" smtClean="0">
              <a:latin typeface="+mj-lt"/>
            </a:endParaRPr>
          </a:p>
          <a:p>
            <a:pPr algn="just"/>
            <a:endParaRPr lang="ru-RU" sz="2200" dirty="0">
              <a:latin typeface="+mj-lt"/>
            </a:endParaRPr>
          </a:p>
          <a:p>
            <a:pPr algn="just"/>
            <a:endParaRPr lang="ru-RU" sz="2200" dirty="0">
              <a:latin typeface="+mj-lt"/>
            </a:endParaRPr>
          </a:p>
          <a:p>
            <a:pPr algn="just"/>
            <a:r>
              <a:rPr lang="ru-RU" sz="2200" dirty="0" smtClean="0">
                <a:latin typeface="+mj-lt"/>
              </a:rPr>
              <a:t>При </a:t>
            </a:r>
            <a:r>
              <a:rPr lang="ru-RU" sz="2200" dirty="0">
                <a:latin typeface="+mj-lt"/>
              </a:rPr>
              <a:t>нажатии на строку с уроком/на оценку появляется всплывающее окно с более подробной информацией об уроке/оценке: </a:t>
            </a:r>
            <a:r>
              <a:rPr lang="ru-RU" sz="2200" b="1" dirty="0">
                <a:latin typeface="+mj-lt"/>
              </a:rPr>
              <a:t>тема урока, форма контроля, комментарий учителя, ФИО учителя-предметника, место проведения и пр.</a:t>
            </a:r>
          </a:p>
          <a:p>
            <a:pPr algn="ctr"/>
            <a:endParaRPr lang="ru-RU" sz="2200" b="1" dirty="0">
              <a:latin typeface="+mj-lt"/>
            </a:endParaRPr>
          </a:p>
        </p:txBody>
      </p:sp>
      <p:sp>
        <p:nvSpPr>
          <p:cNvPr id="5" name="Номер слайда 4"/>
          <p:cNvSpPr>
            <a:spLocks noGrp="1"/>
          </p:cNvSpPr>
          <p:nvPr>
            <p:ph type="sldNum" sz="quarter" idx="2"/>
          </p:nvPr>
        </p:nvSpPr>
        <p:spPr/>
        <p:txBody>
          <a:bodyPr/>
          <a:lstStyle/>
          <a:p>
            <a:fld id="{86CB4B4D-7CA3-9044-876B-883B54F8677D}" type="slidenum">
              <a:rPr lang="ru-RU" smtClean="0"/>
              <a:pPr/>
              <a:t>6</a:t>
            </a:fld>
            <a:endParaRPr lang="ru-RU" dirty="0"/>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2631490"/>
          </a:xfrm>
          <a:prstGeom prst="rect">
            <a:avLst/>
          </a:prstGeom>
        </p:spPr>
        <p:txBody>
          <a:bodyPr wrap="square">
            <a:spAutoFit/>
          </a:bodyPr>
          <a:lstStyle/>
          <a:p>
            <a:pPr algn="l"/>
            <a:r>
              <a:rPr lang="ru-RU" sz="4400" dirty="0"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ЭЖД </a:t>
            </a:r>
            <a:r>
              <a:rPr lang="ru-RU" sz="4400" dirty="0" err="1"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ЭПОС.Школа</a:t>
            </a:r>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pPr lvl="0">
              <a:defRPr/>
            </a:pPr>
            <a:r>
              <a:rPr lang="ru-RU" sz="2400" b="1" dirty="0" smtClean="0">
                <a:solidFill>
                  <a:srgbClr val="FF0000"/>
                </a:solidFill>
              </a:rPr>
              <a:t>Раздел Дневник</a:t>
            </a:r>
            <a:endParaRPr lang="ru-RU" sz="2400" b="1" dirty="0">
              <a:solidFill>
                <a:prstClr val="black">
                  <a:lumMod val="50000"/>
                  <a:lumOff val="50000"/>
                </a:prstClr>
              </a:solidFill>
            </a:endParaRPr>
          </a:p>
          <a:p>
            <a:pPr algn="l"/>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endParaRPr lang="ru-RU" sz="900" dirty="0"/>
          </a:p>
        </p:txBody>
      </p:sp>
      <p:pic>
        <p:nvPicPr>
          <p:cNvPr id="4" name="Рисунок 3">
            <a:extLst>
              <a:ext uri="{FF2B5EF4-FFF2-40B4-BE49-F238E27FC236}">
                <a16:creationId xmlns:a16="http://schemas.microsoft.com/office/drawing/2014/main" id="{5CD21554-3C68-4F79-99B3-B5459A7FA1C6}"/>
              </a:ext>
            </a:extLst>
          </p:cNvPr>
          <p:cNvPicPr>
            <a:picLocks noChangeAspect="1"/>
          </p:cNvPicPr>
          <p:nvPr/>
        </p:nvPicPr>
        <p:blipFill>
          <a:blip r:embed="rId3" cstate="print"/>
          <a:stretch>
            <a:fillRect/>
          </a:stretch>
        </p:blipFill>
        <p:spPr>
          <a:xfrm>
            <a:off x="151957" y="3131703"/>
            <a:ext cx="3548180" cy="3578662"/>
          </a:xfrm>
          <a:prstGeom prst="rect">
            <a:avLst/>
          </a:prstGeom>
        </p:spPr>
      </p:pic>
      <p:pic>
        <p:nvPicPr>
          <p:cNvPr id="6" name="Рисунок 5"/>
          <p:cNvPicPr>
            <a:picLocks noChangeAspect="1"/>
          </p:cNvPicPr>
          <p:nvPr/>
        </p:nvPicPr>
        <p:blipFill>
          <a:blip r:embed="rId4"/>
          <a:stretch>
            <a:fillRect/>
          </a:stretch>
        </p:blipFill>
        <p:spPr>
          <a:xfrm>
            <a:off x="5835751" y="871442"/>
            <a:ext cx="6143625" cy="1304925"/>
          </a:xfrm>
          <a:prstGeom prst="rect">
            <a:avLst/>
          </a:prstGeom>
          <a:ln>
            <a:solidFill>
              <a:schemeClr val="accent1"/>
            </a:solidFill>
          </a:ln>
        </p:spPr>
      </p:pic>
      <p:pic>
        <p:nvPicPr>
          <p:cNvPr id="8" name="Рисунок 7"/>
          <p:cNvPicPr>
            <a:picLocks noChangeAspect="1"/>
          </p:cNvPicPr>
          <p:nvPr/>
        </p:nvPicPr>
        <p:blipFill>
          <a:blip r:embed="rId5"/>
          <a:stretch>
            <a:fillRect/>
          </a:stretch>
        </p:blipFill>
        <p:spPr>
          <a:xfrm>
            <a:off x="6349930" y="3075921"/>
            <a:ext cx="3018503" cy="1155546"/>
          </a:xfrm>
          <a:prstGeom prst="rect">
            <a:avLst/>
          </a:prstGeom>
          <a:ln>
            <a:solidFill>
              <a:schemeClr val="accent1"/>
            </a:solidFill>
          </a:ln>
        </p:spPr>
      </p:pic>
    </p:spTree>
    <p:extLst>
      <p:ext uri="{BB962C8B-B14F-4D97-AF65-F5344CB8AC3E}">
        <p14:creationId xmlns:p14="http://schemas.microsoft.com/office/powerpoint/2010/main" val="67077027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1" y="0"/>
            <a:ext cx="12192000" cy="6858000"/>
          </a:xfrm>
          <a:prstGeom prst="rect">
            <a:avLst/>
          </a:prstGeom>
          <a:ln w="12700">
            <a:miter lim="400000"/>
          </a:ln>
        </p:spPr>
      </p:pic>
      <p:sp>
        <p:nvSpPr>
          <p:cNvPr id="10" name="Прямоугольник 9"/>
          <p:cNvSpPr/>
          <p:nvPr/>
        </p:nvSpPr>
        <p:spPr>
          <a:xfrm>
            <a:off x="4129817" y="-426945"/>
            <a:ext cx="7789124"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prstClr val="black"/>
                </a:solidFill>
                <a:effectLst/>
                <a:uLnTx/>
                <a:uFillTx/>
                <a:latin typeface="+mj-lt"/>
              </a:rPr>
              <a:t>Если к заданию</a:t>
            </a:r>
            <a:r>
              <a:rPr kumimoji="0" lang="ru-RU" sz="2200" b="0" i="0" u="none" strike="noStrike" kern="1200" cap="none" spc="0" normalizeH="0" noProof="0" dirty="0" smtClean="0">
                <a:ln>
                  <a:noFill/>
                </a:ln>
                <a:solidFill>
                  <a:prstClr val="black"/>
                </a:solidFill>
                <a:effectLst/>
                <a:uLnTx/>
                <a:uFillTx/>
                <a:latin typeface="+mj-lt"/>
              </a:rPr>
              <a:t> приложен </a:t>
            </a:r>
            <a:r>
              <a:rPr kumimoji="0" lang="ru-RU" sz="2200" b="1" i="0" u="none" strike="noStrike" kern="1200" cap="none" spc="0" normalizeH="0" noProof="0" dirty="0" smtClean="0">
                <a:ln>
                  <a:noFill/>
                </a:ln>
                <a:solidFill>
                  <a:prstClr val="black"/>
                </a:solidFill>
                <a:effectLst/>
                <a:uLnTx/>
                <a:uFillTx/>
                <a:latin typeface="+mj-lt"/>
              </a:rPr>
              <a:t>ф</a:t>
            </a:r>
            <a:r>
              <a:rPr kumimoji="0" lang="ru-RU" sz="2200" b="1" i="0" u="none" strike="noStrike" kern="1200" cap="none" spc="0" normalizeH="0" baseline="0" noProof="0" dirty="0" smtClean="0">
                <a:ln>
                  <a:noFill/>
                </a:ln>
                <a:solidFill>
                  <a:prstClr val="black"/>
                </a:solidFill>
                <a:effectLst/>
                <a:uLnTx/>
                <a:uFillTx/>
                <a:latin typeface="+mj-lt"/>
              </a:rPr>
              <a:t>айл</a:t>
            </a:r>
            <a:r>
              <a:rPr kumimoji="0" lang="ru-RU" sz="2200" b="0" i="0" u="none" strike="noStrike" kern="1200" cap="none" spc="0" normalizeH="0" baseline="0" noProof="0" dirty="0" smtClean="0">
                <a:ln>
                  <a:noFill/>
                </a:ln>
                <a:solidFill>
                  <a:prstClr val="black"/>
                </a:solidFill>
                <a:effectLst/>
                <a:uLnTx/>
                <a:uFillTx/>
                <a:latin typeface="+mj-lt"/>
              </a:rPr>
              <a:t>, то он </a:t>
            </a:r>
            <a:r>
              <a:rPr kumimoji="0" lang="ru-RU" sz="2200" b="0" i="0" u="none" strike="noStrike" kern="1200" cap="none" spc="0" normalizeH="0" baseline="0" noProof="0" dirty="0">
                <a:ln>
                  <a:noFill/>
                </a:ln>
                <a:solidFill>
                  <a:prstClr val="black"/>
                </a:solidFill>
                <a:effectLst/>
                <a:uLnTx/>
                <a:uFillTx/>
                <a:latin typeface="+mj-lt"/>
              </a:rPr>
              <a:t>отображается в строке с описанием домашнего задания в виде значка </a:t>
            </a:r>
            <a:r>
              <a:rPr kumimoji="0" lang="ru-RU" sz="2200" b="1" i="0" u="none" strike="noStrike" kern="1200" cap="none" spc="0" normalizeH="0" baseline="0" noProof="0" dirty="0">
                <a:ln>
                  <a:noFill/>
                </a:ln>
                <a:solidFill>
                  <a:prstClr val="black"/>
                </a:solidFill>
                <a:effectLst/>
                <a:uLnTx/>
                <a:uFillTx/>
                <a:latin typeface="+mj-lt"/>
              </a:rPr>
              <a:t>"скрепки"</a:t>
            </a:r>
            <a:r>
              <a:rPr kumimoji="0" lang="ru-RU" sz="2200" b="0" i="0" u="none" strike="noStrike" kern="1200" cap="none" spc="0" normalizeH="0" baseline="0" noProof="0" dirty="0">
                <a:ln>
                  <a:noFill/>
                </a:ln>
                <a:solidFill>
                  <a:prstClr val="black"/>
                </a:solidFill>
                <a:effectLst/>
                <a:uLnTx/>
                <a:uFillTx/>
                <a:latin typeface="+mj-lt"/>
              </a:rPr>
              <a:t>, нажав на который можно скачать файл, прикрепленный учителем.</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200" b="1"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200" b="1"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200" b="1" dirty="0">
              <a:solidFill>
                <a:prstClr val="black"/>
              </a:solidFill>
              <a:latin typeface="+mj-lt"/>
            </a:endParaRPr>
          </a:p>
          <a:p>
            <a:pPr lvl="0" algn="just">
              <a:defRPr/>
            </a:pPr>
            <a:endParaRPr lang="ru-RU" sz="2200" b="1" dirty="0" smtClean="0">
              <a:solidFill>
                <a:prstClr val="black"/>
              </a:solidFill>
              <a:latin typeface="+mj-lt"/>
            </a:endParaRPr>
          </a:p>
          <a:p>
            <a:pPr lvl="0" algn="just">
              <a:defRPr/>
            </a:pPr>
            <a:r>
              <a:rPr lang="ru-RU" sz="2200" dirty="0" smtClean="0">
                <a:solidFill>
                  <a:prstClr val="black"/>
                </a:solidFill>
                <a:latin typeface="+mj-lt"/>
              </a:rPr>
              <a:t>Возможность скачать файл с заданием есть </a:t>
            </a:r>
            <a:r>
              <a:rPr lang="ru-RU" sz="2200" b="1" dirty="0" smtClean="0">
                <a:solidFill>
                  <a:prstClr val="black"/>
                </a:solidFill>
                <a:latin typeface="+mj-lt"/>
              </a:rPr>
              <a:t>и у родителя, и у ученика</a:t>
            </a:r>
            <a:r>
              <a:rPr lang="ru-RU" sz="2200" dirty="0" smtClean="0">
                <a:solidFill>
                  <a:prstClr val="black"/>
                </a:solidFill>
                <a:latin typeface="+mj-lt"/>
              </a:rPr>
              <a:t>.</a:t>
            </a:r>
            <a:endParaRPr kumimoji="0" lang="ru-RU" sz="2200" b="1" i="0" u="none" strike="noStrike" kern="1200" cap="none" spc="0" normalizeH="0" baseline="0" noProof="0" dirty="0">
              <a:ln>
                <a:noFill/>
              </a:ln>
              <a:solidFill>
                <a:prstClr val="black"/>
              </a:solidFill>
              <a:effectLst/>
              <a:uLnTx/>
              <a:uFillTx/>
              <a:latin typeface="+mj-lt"/>
            </a:endParaRP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26314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 Дневник</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Рисунок 3">
            <a:extLst>
              <a:ext uri="{FF2B5EF4-FFF2-40B4-BE49-F238E27FC236}">
                <a16:creationId xmlns:a16="http://schemas.microsoft.com/office/drawing/2014/main" id="{5CD21554-3C68-4F79-99B3-B5459A7FA1C6}"/>
              </a:ext>
            </a:extLst>
          </p:cNvPr>
          <p:cNvPicPr>
            <a:picLocks noChangeAspect="1"/>
          </p:cNvPicPr>
          <p:nvPr/>
        </p:nvPicPr>
        <p:blipFill>
          <a:blip r:embed="rId3" cstate="print"/>
          <a:stretch>
            <a:fillRect/>
          </a:stretch>
        </p:blipFill>
        <p:spPr>
          <a:xfrm>
            <a:off x="151957" y="3131703"/>
            <a:ext cx="3548180" cy="3578662"/>
          </a:xfrm>
          <a:prstGeom prst="rect">
            <a:avLst/>
          </a:prstGeom>
        </p:spPr>
      </p:pic>
      <p:pic>
        <p:nvPicPr>
          <p:cNvPr id="2" name="Рисунок 1"/>
          <p:cNvPicPr>
            <a:picLocks noChangeAspect="1"/>
          </p:cNvPicPr>
          <p:nvPr/>
        </p:nvPicPr>
        <p:blipFill>
          <a:blip r:embed="rId4"/>
          <a:stretch>
            <a:fillRect/>
          </a:stretch>
        </p:blipFill>
        <p:spPr>
          <a:xfrm>
            <a:off x="4132330" y="1831249"/>
            <a:ext cx="7860889" cy="1895475"/>
          </a:xfrm>
          <a:prstGeom prst="rect">
            <a:avLst/>
          </a:prstGeom>
          <a:ln>
            <a:solidFill>
              <a:schemeClr val="accent1"/>
            </a:solidFill>
          </a:ln>
        </p:spPr>
      </p:pic>
    </p:spTree>
    <p:extLst>
      <p:ext uri="{BB962C8B-B14F-4D97-AF65-F5344CB8AC3E}">
        <p14:creationId xmlns:p14="http://schemas.microsoft.com/office/powerpoint/2010/main" val="6529362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38270"/>
            <a:ext cx="12192000" cy="6858000"/>
          </a:xfrm>
          <a:prstGeom prst="rect">
            <a:avLst/>
          </a:prstGeom>
          <a:ln w="12700">
            <a:miter lim="400000"/>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7" y="2778369"/>
            <a:ext cx="3690405" cy="3964965"/>
          </a:xfrm>
          <a:prstGeom prst="rect">
            <a:avLst/>
          </a:prstGeom>
        </p:spPr>
      </p:pic>
      <p:sp>
        <p:nvSpPr>
          <p:cNvPr id="10" name="Прямоугольник 9"/>
          <p:cNvSpPr/>
          <p:nvPr/>
        </p:nvSpPr>
        <p:spPr>
          <a:xfrm>
            <a:off x="4100052" y="138165"/>
            <a:ext cx="8041336" cy="4154984"/>
          </a:xfrm>
          <a:prstGeom prst="rect">
            <a:avLst/>
          </a:prstGeom>
        </p:spPr>
        <p:txBody>
          <a:bodyPr wrap="square">
            <a:spAutoFit/>
          </a:bodyPr>
          <a:lstStyle/>
          <a:p>
            <a:pPr lvl="0" algn="just">
              <a:defRPr/>
            </a:pPr>
            <a:r>
              <a:rPr lang="ru-RU" sz="2200" dirty="0">
                <a:solidFill>
                  <a:prstClr val="black"/>
                </a:solidFill>
                <a:latin typeface="+mj-lt"/>
              </a:rPr>
              <a:t>В разделе </a:t>
            </a:r>
            <a:r>
              <a:rPr lang="ru-RU" sz="2200" b="1" dirty="0">
                <a:solidFill>
                  <a:prstClr val="black"/>
                </a:solidFill>
                <a:latin typeface="+mj-lt"/>
              </a:rPr>
              <a:t>«Домашнее задание»</a:t>
            </a:r>
            <a:r>
              <a:rPr lang="ru-RU" sz="2200" dirty="0">
                <a:solidFill>
                  <a:prstClr val="black"/>
                </a:solidFill>
                <a:latin typeface="+mj-lt"/>
              </a:rPr>
              <a:t> располагается информация о всех домашних заданиях, </a:t>
            </a:r>
            <a:r>
              <a:rPr lang="ru-RU" sz="2200" dirty="0" smtClean="0">
                <a:solidFill>
                  <a:prstClr val="black"/>
                </a:solidFill>
                <a:latin typeface="+mj-lt"/>
              </a:rPr>
              <a:t>внесенных </a:t>
            </a:r>
            <a:r>
              <a:rPr lang="ru-RU" sz="2200" dirty="0">
                <a:solidFill>
                  <a:prstClr val="black"/>
                </a:solidFill>
                <a:latin typeface="+mj-lt"/>
              </a:rPr>
              <a:t>в журнал. Наведя курсор на задание, можно увидеть запланированное время на его выполнение.</a:t>
            </a:r>
          </a:p>
          <a:p>
            <a:pPr lvl="0" algn="just">
              <a:defRPr/>
            </a:pPr>
            <a:r>
              <a:rPr lang="ru-RU" sz="2200" dirty="0">
                <a:solidFill>
                  <a:prstClr val="black"/>
                </a:solidFill>
                <a:latin typeface="+mj-lt"/>
              </a:rPr>
              <a:t>Чтобы узнать информацию о домашнем задании, необходимо выбрать период и предмет, нажать «Применить». Вам будут доступны все домашние задания по выбранному предмету или по всем предметам (если Вы не выбирали предмет) за указанный интервал.</a:t>
            </a:r>
          </a:p>
          <a:p>
            <a:pPr lvl="0" algn="just">
              <a:defRPr/>
            </a:pPr>
            <a:r>
              <a:rPr lang="ru-RU" sz="2200" dirty="0">
                <a:solidFill>
                  <a:prstClr val="black"/>
                </a:solidFill>
                <a:latin typeface="+mj-lt"/>
              </a:rPr>
              <a:t>Если учитель прикрепил к заданию дополнительные материалы, вы увидите «</a:t>
            </a:r>
            <a:r>
              <a:rPr lang="ru-RU" sz="2200" dirty="0" err="1">
                <a:solidFill>
                  <a:prstClr val="black"/>
                </a:solidFill>
                <a:latin typeface="+mj-lt"/>
              </a:rPr>
              <a:t>скрепочку</a:t>
            </a:r>
            <a:r>
              <a:rPr lang="ru-RU" sz="2200" dirty="0">
                <a:solidFill>
                  <a:prstClr val="black"/>
                </a:solidFill>
                <a:latin typeface="+mj-lt"/>
              </a:rPr>
              <a:t>», нажав на </a:t>
            </a:r>
            <a:r>
              <a:rPr lang="ru-RU" sz="2200" dirty="0" smtClean="0">
                <a:solidFill>
                  <a:prstClr val="black"/>
                </a:solidFill>
                <a:latin typeface="+mj-lt"/>
              </a:rPr>
              <a:t>которую, </a:t>
            </a:r>
            <a:r>
              <a:rPr lang="ru-RU" sz="2200" dirty="0">
                <a:solidFill>
                  <a:prstClr val="black"/>
                </a:solidFill>
                <a:latin typeface="+mj-lt"/>
              </a:rPr>
              <a:t>файлы можно скачать.</a:t>
            </a: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600" b="1" i="0" u="none" strike="noStrike" kern="1200" cap="none" spc="0" normalizeH="0" baseline="0" noProof="0" dirty="0">
              <a:ln>
                <a:noFill/>
              </a:ln>
              <a:solidFill>
                <a:srgbClr val="1F2E79"/>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FF0000"/>
                </a:solidFill>
                <a:latin typeface="Calibri"/>
              </a:rPr>
              <a:t>Домашнее задание</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id="{56DC4A69-FEB8-481B-AAD2-D71E1CDB900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7">
            <a:extLst>
              <a:ext uri="{FF2B5EF4-FFF2-40B4-BE49-F238E27FC236}">
                <a16:creationId xmlns:a16="http://schemas.microsoft.com/office/drawing/2014/main" id="{78B0DCD4-2EEF-4C2A-A208-FD8175F5E905}"/>
              </a:ext>
            </a:extLst>
          </p:cNvPr>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9">
            <a:extLst>
              <a:ext uri="{FF2B5EF4-FFF2-40B4-BE49-F238E27FC236}">
                <a16:creationId xmlns:a16="http://schemas.microsoft.com/office/drawing/2014/main" id="{EBDEEAAC-205A-45EF-BE4D-ACB35D35B1DF}"/>
              </a:ext>
            </a:extLst>
          </p:cNvPr>
          <p:cNvSpPr>
            <a:spLocks noChangeArrowheads="1"/>
          </p:cNvSpPr>
          <p:nvPr/>
        </p:nvSpPr>
        <p:spPr bwMode="auto">
          <a:xfrm>
            <a:off x="0" y="583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4100AF6-B8CD-4ABC-9BD2-F85115419B3B}"/>
              </a:ext>
            </a:extLst>
          </p:cNvPr>
          <p:cNvSpPr>
            <a:spLocks noChangeArrowheads="1"/>
          </p:cNvSpPr>
          <p:nvPr/>
        </p:nvSpPr>
        <p:spPr bwMode="auto">
          <a:xfrm>
            <a:off x="0" y="833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38270"/>
            <a:ext cx="12192000" cy="6896270"/>
          </a:xfrm>
          <a:prstGeom prst="rect">
            <a:avLst/>
          </a:prstGeom>
          <a:ln w="12700">
            <a:miter lim="400000"/>
          </a:ln>
        </p:spPr>
      </p:pic>
      <p:pic>
        <p:nvPicPr>
          <p:cNvPr id="6" name="Рисунок 5"/>
          <p:cNvPicPr>
            <a:picLocks noChangeAspect="1"/>
          </p:cNvPicPr>
          <p:nvPr/>
        </p:nvPicPr>
        <p:blipFill>
          <a:blip r:embed="rId4"/>
          <a:stretch>
            <a:fillRect/>
          </a:stretch>
        </p:blipFill>
        <p:spPr>
          <a:xfrm>
            <a:off x="4100052" y="4204161"/>
            <a:ext cx="7970876" cy="2441349"/>
          </a:xfrm>
          <a:prstGeom prst="rect">
            <a:avLst/>
          </a:prstGeom>
          <a:ln>
            <a:solidFill>
              <a:schemeClr val="accent1"/>
            </a:solidFill>
          </a:ln>
        </p:spPr>
      </p:pic>
    </p:spTree>
    <p:extLst>
      <p:ext uri="{BB962C8B-B14F-4D97-AF65-F5344CB8AC3E}">
        <p14:creationId xmlns:p14="http://schemas.microsoft.com/office/powerpoint/2010/main" val="425908800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1" y="0"/>
            <a:ext cx="12192000" cy="6858000"/>
          </a:xfrm>
          <a:prstGeom prst="rect">
            <a:avLst/>
          </a:prstGeom>
          <a:ln w="12700">
            <a:miter lim="400000"/>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7" y="2778369"/>
            <a:ext cx="3690405" cy="3964965"/>
          </a:xfrm>
          <a:prstGeom prst="rect">
            <a:avLst/>
          </a:prstGeom>
        </p:spPr>
      </p:pic>
      <p:sp>
        <p:nvSpPr>
          <p:cNvPr id="10" name="Прямоугольник 9"/>
          <p:cNvSpPr/>
          <p:nvPr/>
        </p:nvSpPr>
        <p:spPr>
          <a:xfrm>
            <a:off x="4078840" y="138165"/>
            <a:ext cx="8113159" cy="2123658"/>
          </a:xfrm>
          <a:prstGeom prst="rect">
            <a:avLst/>
          </a:prstGeom>
        </p:spPr>
        <p:txBody>
          <a:bodyPr wrap="square">
            <a:spAutoFit/>
          </a:bodyPr>
          <a:lstStyle/>
          <a:p>
            <a:r>
              <a:rPr lang="ru-RU" sz="2200" dirty="0">
                <a:latin typeface="+mj-lt"/>
              </a:rPr>
              <a:t>Ученик может </a:t>
            </a:r>
            <a:r>
              <a:rPr lang="ru-RU" sz="2200" b="1" dirty="0" smtClean="0">
                <a:latin typeface="+mj-lt"/>
              </a:rPr>
              <a:t>отправить учителю </a:t>
            </a:r>
            <a:r>
              <a:rPr lang="ru-RU" sz="2200" dirty="0">
                <a:latin typeface="+mj-lt"/>
              </a:rPr>
              <a:t>выполненное домашнее задание в виде файла</a:t>
            </a:r>
            <a:r>
              <a:rPr lang="ru-RU" sz="2200" dirty="0" smtClean="0">
                <a:latin typeface="+mj-lt"/>
              </a:rPr>
              <a:t>. </a:t>
            </a:r>
            <a:r>
              <a:rPr lang="ru-RU" sz="2200" b="1" dirty="0" smtClean="0">
                <a:latin typeface="+mj-lt"/>
              </a:rPr>
              <a:t>Родителю </a:t>
            </a:r>
            <a:r>
              <a:rPr lang="ru-RU" sz="2200" b="1" dirty="0">
                <a:latin typeface="+mj-lt"/>
              </a:rPr>
              <a:t>эта функция недоступна.</a:t>
            </a:r>
            <a:endParaRPr lang="ru-RU" sz="2200" dirty="0">
              <a:latin typeface="+mj-lt"/>
            </a:endParaRPr>
          </a:p>
          <a:p>
            <a:r>
              <a:rPr lang="ru-RU" sz="2200" dirty="0">
                <a:latin typeface="+mj-lt"/>
              </a:rPr>
              <a:t>Загрузить файл можно в период </a:t>
            </a:r>
            <a:r>
              <a:rPr lang="ru-RU" sz="2200" b="1" dirty="0">
                <a:latin typeface="+mj-lt"/>
              </a:rPr>
              <a:t>с даты задания до даты проверки</a:t>
            </a:r>
            <a:r>
              <a:rPr lang="ru-RU" sz="2200" dirty="0">
                <a:latin typeface="+mj-lt"/>
              </a:rPr>
              <a:t> включительно.</a:t>
            </a:r>
          </a:p>
          <a:p>
            <a:r>
              <a:rPr lang="ru-RU" sz="2200" dirty="0">
                <a:latin typeface="+mj-lt"/>
              </a:rPr>
              <a:t>Для того, чтобы загрузить файл, необходимо нажать на иконку "</a:t>
            </a:r>
            <a:r>
              <a:rPr lang="ru-RU" sz="2200" dirty="0" err="1">
                <a:latin typeface="+mj-lt"/>
              </a:rPr>
              <a:t>скрепочки</a:t>
            </a:r>
            <a:r>
              <a:rPr lang="ru-RU" sz="2200" dirty="0">
                <a:latin typeface="+mj-lt"/>
              </a:rPr>
              <a:t>" в столбце "Выполненная работа".</a:t>
            </a: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600" b="1" i="0" u="none" strike="noStrike" kern="1200" cap="none" spc="0" normalizeH="0" baseline="0" noProof="0" dirty="0">
              <a:ln>
                <a:noFill/>
              </a:ln>
              <a:solidFill>
                <a:srgbClr val="1F2E79"/>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Домашнее задание</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id="{56DC4A69-FEB8-481B-AAD2-D71E1CDB900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7">
            <a:extLst>
              <a:ext uri="{FF2B5EF4-FFF2-40B4-BE49-F238E27FC236}">
                <a16:creationId xmlns:a16="http://schemas.microsoft.com/office/drawing/2014/main" id="{78B0DCD4-2EEF-4C2A-A208-FD8175F5E905}"/>
              </a:ext>
            </a:extLst>
          </p:cNvPr>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9">
            <a:extLst>
              <a:ext uri="{FF2B5EF4-FFF2-40B4-BE49-F238E27FC236}">
                <a16:creationId xmlns:a16="http://schemas.microsoft.com/office/drawing/2014/main" id="{EBDEEAAC-205A-45EF-BE4D-ACB35D35B1DF}"/>
              </a:ext>
            </a:extLst>
          </p:cNvPr>
          <p:cNvSpPr>
            <a:spLocks noChangeArrowheads="1"/>
          </p:cNvSpPr>
          <p:nvPr/>
        </p:nvSpPr>
        <p:spPr bwMode="auto">
          <a:xfrm>
            <a:off x="0" y="583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4100AF6-B8CD-4ABC-9BD2-F85115419B3B}"/>
              </a:ext>
            </a:extLst>
          </p:cNvPr>
          <p:cNvSpPr>
            <a:spLocks noChangeArrowheads="1"/>
          </p:cNvSpPr>
          <p:nvPr/>
        </p:nvSpPr>
        <p:spPr bwMode="auto">
          <a:xfrm>
            <a:off x="0" y="833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Рисунок 5"/>
          <p:cNvPicPr>
            <a:picLocks noChangeAspect="1"/>
          </p:cNvPicPr>
          <p:nvPr/>
        </p:nvPicPr>
        <p:blipFill>
          <a:blip r:embed="rId4"/>
          <a:stretch>
            <a:fillRect/>
          </a:stretch>
        </p:blipFill>
        <p:spPr>
          <a:xfrm>
            <a:off x="4078840" y="2566218"/>
            <a:ext cx="7941095" cy="3661665"/>
          </a:xfrm>
          <a:prstGeom prst="rect">
            <a:avLst/>
          </a:prstGeom>
          <a:ln>
            <a:solidFill>
              <a:schemeClr val="accent1"/>
            </a:solidFill>
          </a:ln>
        </p:spPr>
      </p:pic>
    </p:spTree>
    <p:extLst>
      <p:ext uri="{BB962C8B-B14F-4D97-AF65-F5344CB8AC3E}">
        <p14:creationId xmlns:p14="http://schemas.microsoft.com/office/powerpoint/2010/main" val="140710948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658</Words>
  <Application>Microsoft Office PowerPoint</Application>
  <PresentationFormat>Широкоэкранный</PresentationFormat>
  <Paragraphs>133</Paragraphs>
  <Slides>15</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Mongolian Baiti</vt:lpstr>
      <vt:lpstr>Times New Roman</vt:lpstr>
      <vt:lpstr>Тема Office</vt:lpstr>
      <vt:lpstr>ЭЖД ЭПОС.Школа для родителей и учеников  (работа в разделах Дневник  и Домашнее задание). </vt:lpstr>
      <vt:lpstr>C помощью разделов на портале можно находить необходимую информацию:           1. Раздел Дневник . Вкладка Дневник позволяет ознакомиться с расписанием уроков, их содержанием и полученными оценками.  Во вкладке Домашнее задание располагается информация о всех домашних заданиях, которые вносят учителя. Вкладка Расписание позволяет узнать расписание уроков на текущую, предыдущую или будущие недели. Во вкладке Режим пребывания отображаются сведения о времени проведения уроков. </vt:lpstr>
      <vt:lpstr>2. Раздел Оценки. Вкладка Все оценки показывает все оценки за текущий учебный или аттестационный период. Во вкладке Итоговые оценки отображаются оценки за текущую аттестацию по предметам. Вкладка Динамика успеваемости позволяет увидеть изменения среднего значения оценок по каждому предмету по неделям. Вкладка Непрохождение промежуточной аттестации показывает, по каким предметам у учащегося имеются задолженности по аттестации. </vt:lpstr>
      <vt:lpstr>3. Раздел Образование. Вкладка Рабочие программы предоставляет информацию о тематическом содержании предметов, включённых в учебный план. Во вкладке Учебный план отображается информация о перечне предметов, трудоемкости и распределении учебных часов в течение года. Вкладка Календарный учебный график содержит информацию о чередовании учебных и каникулярных периодов.  4. В разделе Прочее указаны внешние ссылки, которые могут быть полезны. Также в этом разделе находится ссылка на Библиотеку ЭПОС, в которой содержатся электронные образовательные материалы.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Петрова Анфиса Викторовна</dc:creator>
  <cp:lastModifiedBy>Пользователь</cp:lastModifiedBy>
  <cp:revision>49</cp:revision>
  <dcterms:modified xsi:type="dcterms:W3CDTF">2020-09-04T06:24:25Z</dcterms:modified>
</cp:coreProperties>
</file>